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1"/>
  </p:notesMasterIdLst>
  <p:handoutMasterIdLst>
    <p:handoutMasterId r:id="rId32"/>
  </p:handoutMasterIdLst>
  <p:sldIdLst>
    <p:sldId id="267" r:id="rId5"/>
    <p:sldId id="311" r:id="rId6"/>
    <p:sldId id="312" r:id="rId7"/>
    <p:sldId id="326" r:id="rId8"/>
    <p:sldId id="327" r:id="rId9"/>
    <p:sldId id="313" r:id="rId10"/>
    <p:sldId id="314" r:id="rId11"/>
    <p:sldId id="315" r:id="rId12"/>
    <p:sldId id="316" r:id="rId13"/>
    <p:sldId id="328" r:id="rId14"/>
    <p:sldId id="317" r:id="rId15"/>
    <p:sldId id="318" r:id="rId16"/>
    <p:sldId id="319" r:id="rId17"/>
    <p:sldId id="320" r:id="rId18"/>
    <p:sldId id="321" r:id="rId19"/>
    <p:sldId id="322" r:id="rId20"/>
    <p:sldId id="333" r:id="rId21"/>
    <p:sldId id="329" r:id="rId22"/>
    <p:sldId id="330" r:id="rId23"/>
    <p:sldId id="331" r:id="rId24"/>
    <p:sldId id="332" r:id="rId25"/>
    <p:sldId id="334" r:id="rId26"/>
    <p:sldId id="335" r:id="rId27"/>
    <p:sldId id="336" r:id="rId28"/>
    <p:sldId id="337" r:id="rId29"/>
    <p:sldId id="324"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94599" autoAdjust="0"/>
  </p:normalViewPr>
  <p:slideViewPr>
    <p:cSldViewPr>
      <p:cViewPr varScale="1">
        <p:scale>
          <a:sx n="82" d="100"/>
          <a:sy n="82" d="100"/>
        </p:scale>
        <p:origin x="773" y="5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9/30/2023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9/30/2023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6074690-7256-4BB9-AC0F-97AEAE8CDEC2}" type="slidenum">
              <a:rPr lang="en-IN" smtClean="0"/>
              <a:pPr/>
              <a:t>17</a:t>
            </a:fld>
            <a:endParaRPr lang="en-IN"/>
          </a:p>
        </p:txBody>
      </p:sp>
    </p:spTree>
    <p:extLst>
      <p:ext uri="{BB962C8B-B14F-4D97-AF65-F5344CB8AC3E}">
        <p14:creationId xmlns:p14="http://schemas.microsoft.com/office/powerpoint/2010/main" val="334228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6074690-7256-4BB9-AC0F-97AEAE8CDEC2}" type="slidenum">
              <a:rPr lang="en-IN" smtClean="0"/>
              <a:pPr/>
              <a:t>18</a:t>
            </a:fld>
            <a:endParaRPr lang="en-IN"/>
          </a:p>
        </p:txBody>
      </p:sp>
    </p:spTree>
    <p:extLst>
      <p:ext uri="{BB962C8B-B14F-4D97-AF65-F5344CB8AC3E}">
        <p14:creationId xmlns:p14="http://schemas.microsoft.com/office/powerpoint/2010/main" val="428342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7CCD79FA-D64C-4DC3-A75A-B6826FAD20B9}" type="datetime1">
              <a:rPr lang="en-US" smtClean="0"/>
              <a:t>9/30/2023</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B0BAF363-85A9-48C6-BF8A-C377677E6EB2}"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23EBC97-CDEA-485F-B21E-EACBB7F4528D}"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D70BD44-A645-4DD8-A5F9-DD8936CABE2C}"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CE592CE2-FE02-4B6D-B409-05AC46CA5914}"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76FBD13B-A76F-41A1-A6A2-A5206911C874}" type="datetime1">
              <a:rPr lang="en-US" smtClean="0"/>
              <a:t>9/30/2023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AF9989D-FF99-4047-B9CB-50969DE8C771}" type="datetime1">
              <a:rPr lang="en-US" smtClean="0"/>
              <a:t>9/30/2023</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012A29B-FDB2-491F-B727-FB3E19133480}" type="datetime1">
              <a:rPr lang="en-US" smtClean="0"/>
              <a:t>9/30/2023</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DC58F618-0569-4BC2-BA27-A57A07EE2D49}" type="datetime1">
              <a:rPr lang="en-US" smtClean="0"/>
              <a:t>9/30/2023</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F12CF277-06F8-4594-90D8-3612F396FB9C}" type="datetime1">
              <a:rPr lang="en-US" smtClean="0"/>
              <a:t>9/30/2023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93D1121-10A7-455D-B45A-F0956A6394BC}" type="datetime1">
              <a:rPr lang="en-US" smtClean="0"/>
              <a:t>9/30/2023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794B43FF-4D6D-4AF6-9906-688F76B3E3E5}" type="datetime1">
              <a:rPr lang="en-US" smtClean="0"/>
              <a:t>9/30/2023</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885" y="4963362"/>
            <a:ext cx="9604834" cy="1625599"/>
          </a:xfrm>
        </p:spPr>
        <p:txBody>
          <a:bodyPr>
            <a:normAutofit/>
          </a:bodyPr>
          <a:lstStyle/>
          <a:p>
            <a:br>
              <a:rPr lang="en-IN" sz="2400" dirty="0"/>
            </a:br>
            <a:r>
              <a:rPr lang="en-IN" sz="2400" dirty="0"/>
              <a:t>DEPARTMENT OF MATHEMATICS &amp; SCIENCE</a:t>
            </a:r>
            <a:br>
              <a:rPr lang="en-IN" sz="2400" dirty="0"/>
            </a:br>
            <a:r>
              <a:rPr lang="en-IN" sz="2400" dirty="0"/>
              <a:t>GOVERNMENT POLYTECHNIC BARGARH</a:t>
            </a:r>
            <a:endParaRPr lang="en-US" sz="2400" dirty="0"/>
          </a:p>
        </p:txBody>
      </p:sp>
      <p:sp>
        <p:nvSpPr>
          <p:cNvPr id="3" name="Subtitle 2"/>
          <p:cNvSpPr>
            <a:spLocks noGrp="1"/>
          </p:cNvSpPr>
          <p:nvPr>
            <p:ph type="subTitle" idx="1"/>
          </p:nvPr>
        </p:nvSpPr>
        <p:spPr>
          <a:xfrm>
            <a:off x="1226926" y="2021937"/>
            <a:ext cx="10556118" cy="2088232"/>
          </a:xfrm>
        </p:spPr>
        <p:txBody>
          <a:bodyPr>
            <a:normAutofit lnSpcReduction="10000"/>
          </a:bodyPr>
          <a:lstStyle/>
          <a:p>
            <a:r>
              <a:rPr lang="en-US" sz="3200" dirty="0">
                <a:latin typeface="Arial Black" pitchFamily="34" charset="0"/>
              </a:rPr>
              <a:t>C</a:t>
            </a:r>
            <a:r>
              <a:rPr lang="en-IN" sz="3200" dirty="0">
                <a:latin typeface="Arial Black" pitchFamily="34" charset="0"/>
              </a:rPr>
              <a:t>HAPTER 2</a:t>
            </a:r>
          </a:p>
          <a:p>
            <a:r>
              <a:rPr lang="en-IN" sz="3200" dirty="0">
                <a:latin typeface="Arial Black" pitchFamily="34" charset="0"/>
              </a:rPr>
              <a:t>(COMPUTER SOFTWARE)</a:t>
            </a:r>
          </a:p>
          <a:p>
            <a:endParaRPr lang="en-IN" sz="3200" dirty="0">
              <a:latin typeface="Arial Black" pitchFamily="34" charset="0"/>
            </a:endParaRPr>
          </a:p>
          <a:p>
            <a:r>
              <a:rPr lang="en-US" sz="3200" i="1" dirty="0">
                <a:latin typeface="Bodoni MT" panose="02070603080606020203" pitchFamily="18" charset="0"/>
              </a:rPr>
              <a:t>Prepared by:</a:t>
            </a:r>
            <a:r>
              <a:rPr lang="en-US" sz="3200" dirty="0">
                <a:latin typeface="Bodoni MT" panose="02070603080606020203" pitchFamily="18" charset="0"/>
              </a:rPr>
              <a:t> Dr. </a:t>
            </a:r>
            <a:r>
              <a:rPr lang="en-US" sz="3200" dirty="0" err="1">
                <a:latin typeface="Bodoni MT" panose="02070603080606020203" pitchFamily="18" charset="0"/>
              </a:rPr>
              <a:t>Anitarani</a:t>
            </a:r>
            <a:r>
              <a:rPr lang="en-US" sz="3200" dirty="0">
                <a:latin typeface="Bodoni MT" panose="02070603080606020203" pitchFamily="18" charset="0"/>
              </a:rPr>
              <a:t> brahma</a:t>
            </a:r>
          </a:p>
          <a:p>
            <a:r>
              <a:rPr lang="en-US" sz="3200" dirty="0">
                <a:latin typeface="Bodoni MT" panose="02070603080606020203" pitchFamily="18" charset="0"/>
              </a:rPr>
              <a:t>                            </a:t>
            </a:r>
            <a:r>
              <a:rPr lang="en-US" sz="3200" dirty="0" err="1">
                <a:latin typeface="Bodoni MT" panose="02070603080606020203" pitchFamily="18" charset="0"/>
              </a:rPr>
              <a:t>Mrs</a:t>
            </a:r>
            <a:r>
              <a:rPr lang="en-US" sz="3200" dirty="0">
                <a:latin typeface="Bodoni MT" panose="02070603080606020203" pitchFamily="18" charset="0"/>
              </a:rPr>
              <a:t> </a:t>
            </a:r>
            <a:r>
              <a:rPr lang="en-US" sz="3200" dirty="0" err="1">
                <a:latin typeface="Bodoni MT" panose="02070603080606020203" pitchFamily="18" charset="0"/>
              </a:rPr>
              <a:t>banani</a:t>
            </a:r>
            <a:r>
              <a:rPr lang="en-US" sz="3200" dirty="0">
                <a:latin typeface="Bodoni MT" panose="02070603080606020203" pitchFamily="18" charset="0"/>
              </a:rPr>
              <a:t> </a:t>
            </a:r>
            <a:r>
              <a:rPr lang="en-US" sz="3200" dirty="0" err="1">
                <a:latin typeface="Bodoni MT" panose="02070603080606020203" pitchFamily="18" charset="0"/>
              </a:rPr>
              <a:t>mohanty</a:t>
            </a:r>
            <a:endParaRPr lang="en-US" sz="3200" dirty="0">
              <a:latin typeface="Bodoni MT" panose="02070603080606020203" pitchFamily="18" charset="0"/>
            </a:endParaRPr>
          </a:p>
        </p:txBody>
      </p:sp>
      <p:pic>
        <p:nvPicPr>
          <p:cNvPr id="1026" name="Picture 2" descr="C:\Users\gpbgh\Desktop\logo gpbgh.jpg"/>
          <p:cNvPicPr>
            <a:picLocks noChangeAspect="1" noChangeArrowheads="1"/>
          </p:cNvPicPr>
          <p:nvPr/>
        </p:nvPicPr>
        <p:blipFill>
          <a:blip r:embed="rId2" cstate="print"/>
          <a:srcRect/>
          <a:stretch>
            <a:fillRect/>
          </a:stretch>
        </p:blipFill>
        <p:spPr bwMode="auto">
          <a:xfrm>
            <a:off x="0" y="0"/>
            <a:ext cx="1411838" cy="1162051"/>
          </a:xfrm>
          <a:prstGeom prst="rect">
            <a:avLst/>
          </a:prstGeom>
          <a:noFill/>
        </p:spPr>
      </p:pic>
      <p:sp>
        <p:nvSpPr>
          <p:cNvPr id="1028" name="AutoShape 4" descr="Image result for skilled in odish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gpbgh\Desktop\sdte logo.png"/>
          <p:cNvPicPr>
            <a:picLocks noChangeAspect="1" noChangeArrowheads="1"/>
          </p:cNvPicPr>
          <p:nvPr/>
        </p:nvPicPr>
        <p:blipFill>
          <a:blip r:embed="rId3" cstate="print"/>
          <a:srcRect/>
          <a:stretch>
            <a:fillRect/>
          </a:stretch>
        </p:blipFill>
        <p:spPr bwMode="auto">
          <a:xfrm>
            <a:off x="10931525" y="0"/>
            <a:ext cx="1257300" cy="1257300"/>
          </a:xfrm>
          <a:prstGeom prst="rect">
            <a:avLst/>
          </a:prstGeom>
          <a:noFill/>
        </p:spPr>
      </p:pic>
      <p:sp>
        <p:nvSpPr>
          <p:cNvPr id="8" name="Slide Number Placeholder 7"/>
          <p:cNvSpPr>
            <a:spLocks noGrp="1"/>
          </p:cNvSpPr>
          <p:nvPr>
            <p:ph type="sldNum" sz="quarter" idx="12"/>
          </p:nvPr>
        </p:nvSpPr>
        <p:spPr/>
        <p:txBody>
          <a:bodyPr/>
          <a:lstStyle/>
          <a:p>
            <a:fld id="{DF28FB93-0A08-4E7D-8E63-9EFA29F1E093}" type="slidenum">
              <a:rPr lang="en-US" smtClean="0"/>
              <a:pPr/>
              <a:t>1</a:t>
            </a:fld>
            <a:endParaRPr lang="en-US"/>
          </a:p>
        </p:txBody>
      </p:sp>
      <p:sp>
        <p:nvSpPr>
          <p:cNvPr id="9" name="Title 1"/>
          <p:cNvSpPr txBox="1">
            <a:spLocks/>
          </p:cNvSpPr>
          <p:nvPr/>
        </p:nvSpPr>
        <p:spPr>
          <a:xfrm>
            <a:off x="1413892" y="188639"/>
            <a:ext cx="9435241" cy="93610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2"/>
                </a:solidFill>
                <a:effectLst/>
                <a:uLnTx/>
                <a:uFillTx/>
                <a:latin typeface="+mj-lt"/>
                <a:ea typeface="+mj-ea"/>
                <a:cs typeface="+mj-cs"/>
              </a:rPr>
              <a:t>COMPUTER APPLICATION</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10</a:t>
            </a:fld>
            <a:endParaRPr lang="en-US"/>
          </a:p>
        </p:txBody>
      </p:sp>
      <p:sp>
        <p:nvSpPr>
          <p:cNvPr id="2" name="Title 1">
            <a:extLst>
              <a:ext uri="{FF2B5EF4-FFF2-40B4-BE49-F238E27FC236}">
                <a16:creationId xmlns:a16="http://schemas.microsoft.com/office/drawing/2014/main" id="{1DDE78E2-BF36-3391-B82A-688FD20FB85F}"/>
              </a:ext>
            </a:extLst>
          </p:cNvPr>
          <p:cNvSpPr>
            <a:spLocks noGrp="1"/>
          </p:cNvSpPr>
          <p:nvPr>
            <p:ph type="title"/>
          </p:nvPr>
        </p:nvSpPr>
        <p:spPr>
          <a:xfrm>
            <a:off x="622618" y="620688"/>
            <a:ext cx="10347325" cy="620713"/>
          </a:xfrm>
        </p:spPr>
        <p:txBody>
          <a:bodyPr>
            <a:noAutofit/>
          </a:bodyPr>
          <a:lstStyle/>
          <a:p>
            <a:pPr lvl="0" algn="ct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Title 1">
            <a:extLst>
              <a:ext uri="{FF2B5EF4-FFF2-40B4-BE49-F238E27FC236}">
                <a16:creationId xmlns:a16="http://schemas.microsoft.com/office/drawing/2014/main" id="{17FDBF27-B5E6-2ACD-5EFB-7928DFB46974}"/>
              </a:ext>
            </a:extLst>
          </p:cNvPr>
          <p:cNvSpPr txBox="1">
            <a:spLocks/>
          </p:cNvSpPr>
          <p:nvPr/>
        </p:nvSpPr>
        <p:spPr>
          <a:xfrm>
            <a:off x="775018" y="773088"/>
            <a:ext cx="10347325" cy="620713"/>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400" b="1" dirty="0">
                <a:latin typeface="Times New Roman" pitchFamily="18" charset="0"/>
                <a:cs typeface="Times New Roman" pitchFamily="18" charset="0"/>
              </a:rPr>
              <a:t>FEATURES OF DOS, WINDOWS, UNIX</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5122" name="Picture 2" descr="Image result for difference between CUI AND GUI">
            <a:extLst>
              <a:ext uri="{FF2B5EF4-FFF2-40B4-BE49-F238E27FC236}">
                <a16:creationId xmlns:a16="http://schemas.microsoft.com/office/drawing/2014/main" id="{3CE5A8DF-C9C8-227C-48BA-6C59BB0B9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18" y="1526525"/>
            <a:ext cx="4992701" cy="22625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fference Between DOS and Windows | Differbetween">
            <a:extLst>
              <a:ext uri="{FF2B5EF4-FFF2-40B4-BE49-F238E27FC236}">
                <a16:creationId xmlns:a16="http://schemas.microsoft.com/office/drawing/2014/main" id="{D17208E3-EF68-0FB4-8EE1-4099C12D8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1241400"/>
            <a:ext cx="5581650" cy="44198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11</a:t>
            </a:fld>
            <a:endParaRPr lang="en-US"/>
          </a:p>
        </p:txBody>
      </p:sp>
      <p:sp>
        <p:nvSpPr>
          <p:cNvPr id="9" name="Title 1">
            <a:extLst>
              <a:ext uri="{FF2B5EF4-FFF2-40B4-BE49-F238E27FC236}">
                <a16:creationId xmlns:a16="http://schemas.microsoft.com/office/drawing/2014/main" id="{3673FA31-0F53-4EBA-AFB4-4F18E96A99C1}"/>
              </a:ext>
            </a:extLst>
          </p:cNvPr>
          <p:cNvSpPr txBox="1">
            <a:spLocks noGrp="1"/>
          </p:cNvSpPr>
          <p:nvPr>
            <p:ph type="title"/>
          </p:nvPr>
        </p:nvSpPr>
        <p:spPr>
          <a:xfrm>
            <a:off x="765820" y="395604"/>
            <a:ext cx="10347325" cy="729140"/>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400" b="1" dirty="0">
                <a:latin typeface="Times New Roman" pitchFamily="18" charset="0"/>
                <a:cs typeface="Times New Roman" pitchFamily="18" charset="0"/>
              </a:rPr>
              <a:t>FEATURES OF DOS, WINDOWS, UNIX</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6148" name="Picture 4" descr="Image result for difference between WINDOWS AND UNIX">
            <a:extLst>
              <a:ext uri="{FF2B5EF4-FFF2-40B4-BE49-F238E27FC236}">
                <a16:creationId xmlns:a16="http://schemas.microsoft.com/office/drawing/2014/main" id="{52135350-F092-0392-7214-CDC57B6D2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60" y="1374673"/>
            <a:ext cx="5616624" cy="4108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28FB93-0A08-4E7D-8E63-9EFA29F1E093}" type="slidenum">
              <a:rPr lang="en-US" smtClean="0"/>
              <a:pPr/>
              <a:t>12</a:t>
            </a:fld>
            <a:endParaRPr lang="en-US"/>
          </a:p>
        </p:txBody>
      </p:sp>
      <p:sp>
        <p:nvSpPr>
          <p:cNvPr id="8" name="Content Placeholder 7">
            <a:extLst>
              <a:ext uri="{FF2B5EF4-FFF2-40B4-BE49-F238E27FC236}">
                <a16:creationId xmlns:a16="http://schemas.microsoft.com/office/drawing/2014/main" id="{5803DBA2-B419-FB46-FE23-94159AC3DF9F}"/>
              </a:ext>
            </a:extLst>
          </p:cNvPr>
          <p:cNvSpPr>
            <a:spLocks noGrp="1"/>
          </p:cNvSpPr>
          <p:nvPr>
            <p:ph idx="1"/>
          </p:nvPr>
        </p:nvSpPr>
        <p:spPr>
          <a:xfrm>
            <a:off x="501884" y="1556792"/>
            <a:ext cx="9751060" cy="5017864"/>
          </a:xfrm>
        </p:spPr>
        <p:txBody>
          <a:bodyPr/>
          <a:lstStyle/>
          <a:p>
            <a:pPr marL="0" indent="0" algn="just">
              <a:buNone/>
            </a:pPr>
            <a:r>
              <a:rPr lang="en-US" dirty="0"/>
              <a:t>A programming language is a formal constructed language designed to communicate instructions to a machine, particularly a computer.</a:t>
            </a:r>
          </a:p>
          <a:p>
            <a:pPr marL="0" indent="0" algn="just">
              <a:buNone/>
            </a:pPr>
            <a:r>
              <a:rPr lang="en-US" dirty="0"/>
              <a:t> Programming languages can be used to create programs to control the behavior of a machine or to express algorithms so that the computer hardware can run with a proper step by step instruction.</a:t>
            </a:r>
            <a:endParaRPr lang="en-IN" dirty="0"/>
          </a:p>
        </p:txBody>
      </p:sp>
      <p:sp>
        <p:nvSpPr>
          <p:cNvPr id="2" name="Title 1">
            <a:extLst>
              <a:ext uri="{FF2B5EF4-FFF2-40B4-BE49-F238E27FC236}">
                <a16:creationId xmlns:a16="http://schemas.microsoft.com/office/drawing/2014/main" id="{FDAC9396-697B-D0FC-12A2-BF1D7749E44C}"/>
              </a:ext>
            </a:extLst>
          </p:cNvPr>
          <p:cNvSpPr>
            <a:spLocks noGrp="1"/>
          </p:cNvSpPr>
          <p:nvPr>
            <p:ph type="title"/>
          </p:nvPr>
        </p:nvSpPr>
        <p:spPr>
          <a:xfrm>
            <a:off x="1218883" y="431800"/>
            <a:ext cx="9751060" cy="980976"/>
          </a:xfrm>
        </p:spPr>
        <p:txBody>
          <a:bodyPr>
            <a:normAutofit fontScale="90000"/>
          </a:bodyPr>
          <a:lstStyle/>
          <a:p>
            <a:pPr lvl="0"/>
            <a:r>
              <a:rPr lang="en-IN" b="1" dirty="0"/>
              <a:t>Programming Language</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764704"/>
            <a:ext cx="11233248" cy="576064"/>
          </a:xfrm>
        </p:spPr>
        <p:txBody>
          <a:bodyPr>
            <a:normAutofit fontScale="90000"/>
          </a:bodyPr>
          <a:lstStyle/>
          <a:p>
            <a:pPr lvl="0" algn="ctr"/>
            <a:r>
              <a:rPr lang="en-IN" b="1" dirty="0"/>
              <a:t>Types of Programming Language</a:t>
            </a:r>
            <a:br>
              <a:rPr lang="en-US" dirty="0"/>
            </a:b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13</a:t>
            </a:fld>
            <a:endParaRPr lang="en-US"/>
          </a:p>
        </p:txBody>
      </p:sp>
      <p:sp>
        <p:nvSpPr>
          <p:cNvPr id="4" name="Content Placeholder 3">
            <a:extLst>
              <a:ext uri="{FF2B5EF4-FFF2-40B4-BE49-F238E27FC236}">
                <a16:creationId xmlns:a16="http://schemas.microsoft.com/office/drawing/2014/main" id="{1016CCCE-6AC8-563E-1419-808F88442AB2}"/>
              </a:ext>
            </a:extLst>
          </p:cNvPr>
          <p:cNvSpPr>
            <a:spLocks noGrp="1"/>
          </p:cNvSpPr>
          <p:nvPr>
            <p:ph idx="1"/>
          </p:nvPr>
        </p:nvSpPr>
        <p:spPr>
          <a:xfrm>
            <a:off x="477788" y="1124744"/>
            <a:ext cx="10492155" cy="4945856"/>
          </a:xfrm>
        </p:spPr>
        <p:txBody>
          <a:bodyPr>
            <a:normAutofit fontScale="85000" lnSpcReduction="10000"/>
          </a:bodyPr>
          <a:lstStyle/>
          <a:p>
            <a:pPr marL="0" indent="0">
              <a:buNone/>
            </a:pPr>
            <a:r>
              <a:rPr lang="en-US" b="1" dirty="0"/>
              <a:t>Procedural Programming:</a:t>
            </a:r>
            <a:r>
              <a:rPr lang="en-US" dirty="0"/>
              <a:t> In procedural programming our code is organized into small "procedures" that use and change our data. </a:t>
            </a:r>
          </a:p>
          <a:p>
            <a:pPr marL="0" indent="0">
              <a:buNone/>
            </a:pPr>
            <a:r>
              <a:rPr lang="en-US" dirty="0"/>
              <a:t>In ColdFusion, we write our procedures as either custom tags or functions. These functions typically take some input, do something, then produce some output. Ideally your functions would behave as "black boxes ―where input data goes in and output data comes out. </a:t>
            </a:r>
          </a:p>
          <a:p>
            <a:pPr marL="0" indent="0">
              <a:buNone/>
            </a:pPr>
            <a:r>
              <a:rPr lang="en-US" dirty="0"/>
              <a:t>The key idea here is that our functions have no intrinsic relationship with the data they operate on. As long as you provide the correct number and type of arguments, the function will do its work and faithfully return its output. </a:t>
            </a:r>
          </a:p>
          <a:p>
            <a:pPr marL="0" indent="0">
              <a:buNone/>
            </a:pPr>
            <a:r>
              <a:rPr lang="en-US" b="1" dirty="0"/>
              <a:t>Object oriented programming: </a:t>
            </a:r>
            <a:r>
              <a:rPr lang="en-US" dirty="0"/>
              <a:t>In object oriented programming, the data and related functions are bundled together into an "object". </a:t>
            </a:r>
          </a:p>
          <a:p>
            <a:pPr marL="0" indent="0">
              <a:buNone/>
            </a:pPr>
            <a:r>
              <a:rPr lang="en-US" dirty="0"/>
              <a:t>Ideally, the data inside an object can only be manipulated by calling the object's functions. This means that your data is locked away inside your objects and your functions provide the only means of doing something with that data. </a:t>
            </a:r>
          </a:p>
          <a:p>
            <a:pPr marL="0" indent="0">
              <a:buNone/>
            </a:pPr>
            <a:r>
              <a:rPr lang="en-US" dirty="0"/>
              <a:t>In a well-designed object oriented system objects never access shared or global data, they are only permitted to use the data they have, or data they are given.</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r>
              <a:rPr lang="en-US" dirty="0"/>
            </a:b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14</a:t>
            </a:fld>
            <a:endParaRPr lang="en-US"/>
          </a:p>
        </p:txBody>
      </p:sp>
      <p:sp>
        <p:nvSpPr>
          <p:cNvPr id="7" name="Content Placeholder 6">
            <a:extLst>
              <a:ext uri="{FF2B5EF4-FFF2-40B4-BE49-F238E27FC236}">
                <a16:creationId xmlns:a16="http://schemas.microsoft.com/office/drawing/2014/main" id="{0CDC5C63-1517-0FCF-3EA7-B609FC352AE2}"/>
              </a:ext>
            </a:extLst>
          </p:cNvPr>
          <p:cNvSpPr>
            <a:spLocks noGrp="1"/>
          </p:cNvSpPr>
          <p:nvPr>
            <p:ph idx="1"/>
          </p:nvPr>
        </p:nvSpPr>
        <p:spPr>
          <a:xfrm>
            <a:off x="621803" y="620688"/>
            <a:ext cx="10348139" cy="5449912"/>
          </a:xfrm>
        </p:spPr>
        <p:txBody>
          <a:bodyPr/>
          <a:lstStyle/>
          <a:p>
            <a:pPr marL="0" indent="0" algn="just">
              <a:buNone/>
            </a:pPr>
            <a:r>
              <a:rPr lang="en-US" b="1" dirty="0"/>
              <a:t>Compiler:  </a:t>
            </a:r>
            <a:r>
              <a:rPr lang="en-US" dirty="0"/>
              <a:t>It is a program which translates a high level language program into a machine language program. </a:t>
            </a:r>
          </a:p>
          <a:p>
            <a:pPr marL="0" indent="0" algn="just">
              <a:buNone/>
            </a:pPr>
            <a:r>
              <a:rPr lang="en-US" dirty="0"/>
              <a:t>A compiler is more intelligent than an assembler. It checks all kinds of limits, ranges, errors etc. </a:t>
            </a:r>
          </a:p>
          <a:p>
            <a:pPr marL="0" indent="0" algn="just">
              <a:buNone/>
            </a:pPr>
            <a:r>
              <a:rPr lang="en-US" dirty="0"/>
              <a:t>But its program run time is more and occupies a larger part of the memory. It has slow speed. Because a compiler goes through the entire program and then translates the entire program into machine codes.</a:t>
            </a:r>
          </a:p>
          <a:p>
            <a:pPr marL="0" indent="0" algn="just">
              <a:buNone/>
            </a:pPr>
            <a:r>
              <a:rPr lang="en-US" dirty="0"/>
              <a:t> If a compiler runs on a computer and produces the machine codes for the same computer then it is known as a self-compiler or resident compiler. </a:t>
            </a:r>
          </a:p>
          <a:p>
            <a:pPr marL="0" indent="0" algn="just">
              <a:buNone/>
            </a:pPr>
            <a:r>
              <a:rPr lang="en-US" dirty="0"/>
              <a:t>On the other hand, if a compiler runs on a computer and produces the machine codes for other computer then it is known as a cross compiler.</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31800"/>
            <a:ext cx="10873208" cy="1168400"/>
          </a:xfrm>
        </p:spPr>
        <p:txBody>
          <a:bodyPr>
            <a:normAutofit/>
          </a:bodyPr>
          <a:lstStyle/>
          <a:p>
            <a:pPr lvl="0"/>
            <a:br>
              <a:rPr lang="en-US" dirty="0"/>
            </a:b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15</a:t>
            </a:fld>
            <a:endParaRPr lang="en-US"/>
          </a:p>
        </p:txBody>
      </p:sp>
      <p:sp>
        <p:nvSpPr>
          <p:cNvPr id="7" name="TextBox 6">
            <a:extLst>
              <a:ext uri="{FF2B5EF4-FFF2-40B4-BE49-F238E27FC236}">
                <a16:creationId xmlns:a16="http://schemas.microsoft.com/office/drawing/2014/main" id="{E16AE08E-518F-2074-EFF6-8C825D7582BB}"/>
              </a:ext>
            </a:extLst>
          </p:cNvPr>
          <p:cNvSpPr txBox="1"/>
          <p:nvPr/>
        </p:nvSpPr>
        <p:spPr>
          <a:xfrm>
            <a:off x="549796" y="764704"/>
            <a:ext cx="11089233" cy="5035353"/>
          </a:xfrm>
          <a:prstGeom prst="rect">
            <a:avLst/>
          </a:prstGeom>
          <a:noFill/>
        </p:spPr>
        <p:txBody>
          <a:bodyPr wrap="square">
            <a:spAutoFit/>
          </a:bodyPr>
          <a:lstStyle/>
          <a:p>
            <a:pPr algn="just">
              <a:lnSpc>
                <a:spcPct val="150000"/>
              </a:lnSpc>
            </a:pPr>
            <a:r>
              <a:rPr lang="en-US" b="1" dirty="0"/>
              <a:t>Interpreter:</a:t>
            </a:r>
          </a:p>
          <a:p>
            <a:pPr algn="just">
              <a:lnSpc>
                <a:spcPct val="150000"/>
              </a:lnSpc>
            </a:pPr>
            <a:r>
              <a:rPr lang="en-US" dirty="0"/>
              <a:t>An interpreter is a program which translates statements of program into machine code. </a:t>
            </a:r>
          </a:p>
          <a:p>
            <a:pPr algn="just">
              <a:lnSpc>
                <a:spcPct val="150000"/>
              </a:lnSpc>
            </a:pPr>
            <a:r>
              <a:rPr lang="en-US" dirty="0"/>
              <a:t>It translates only one statement of the program at a time. </a:t>
            </a:r>
          </a:p>
          <a:p>
            <a:pPr algn="just">
              <a:lnSpc>
                <a:spcPct val="150000"/>
              </a:lnSpc>
            </a:pPr>
            <a:r>
              <a:rPr lang="en-US" dirty="0"/>
              <a:t>It reads only one statement of program, translates it and executes it. Then it reads the next statement of the program again translates it and executes it. In this way it proceeds further till all the statements are translated and executed. </a:t>
            </a:r>
          </a:p>
          <a:p>
            <a:pPr algn="just">
              <a:lnSpc>
                <a:spcPct val="150000"/>
              </a:lnSpc>
            </a:pPr>
            <a:r>
              <a:rPr lang="en-US" dirty="0"/>
              <a:t>On the other hand, a compiler goes through the entire program and then translates the entire program into machine codes. A compiler is 5 to 25 times faster than an interpreter. </a:t>
            </a:r>
          </a:p>
          <a:p>
            <a:pPr algn="just">
              <a:lnSpc>
                <a:spcPct val="150000"/>
              </a:lnSpc>
            </a:pPr>
            <a:r>
              <a:rPr lang="en-US" dirty="0"/>
              <a:t>By the compiler, the machine codes are saved permanently for future reference. On the other hand, the machine codes produced by interpreter are not saved. </a:t>
            </a:r>
          </a:p>
          <a:p>
            <a:pPr algn="just">
              <a:lnSpc>
                <a:spcPct val="150000"/>
              </a:lnSpc>
            </a:pPr>
            <a:r>
              <a:rPr lang="en-US" dirty="0"/>
              <a:t>An interpreter is a small program as compared to compiler. It occupies less memory space, so it can be used in a smaller system which has limited memory space.</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16</a:t>
            </a:fld>
            <a:endParaRPr lang="en-US"/>
          </a:p>
        </p:txBody>
      </p:sp>
      <p:sp>
        <p:nvSpPr>
          <p:cNvPr id="8" name="Content Placeholder 7">
            <a:extLst>
              <a:ext uri="{FF2B5EF4-FFF2-40B4-BE49-F238E27FC236}">
                <a16:creationId xmlns:a16="http://schemas.microsoft.com/office/drawing/2014/main" id="{F5C77426-8F59-A644-3C5C-B27997DB9517}"/>
              </a:ext>
            </a:extLst>
          </p:cNvPr>
          <p:cNvSpPr>
            <a:spLocks noGrp="1"/>
          </p:cNvSpPr>
          <p:nvPr>
            <p:ph idx="1"/>
          </p:nvPr>
        </p:nvSpPr>
        <p:spPr>
          <a:xfrm>
            <a:off x="549796" y="1196752"/>
            <a:ext cx="11161240" cy="4873848"/>
          </a:xfrm>
        </p:spPr>
        <p:txBody>
          <a:bodyPr>
            <a:normAutofit/>
          </a:bodyPr>
          <a:lstStyle/>
          <a:p>
            <a:pPr marL="0" indent="0" algn="just">
              <a:lnSpc>
                <a:spcPct val="150000"/>
              </a:lnSpc>
              <a:buNone/>
            </a:pPr>
            <a:r>
              <a:rPr lang="en-US" sz="1600" dirty="0"/>
              <a:t>A computer virus is a malware program that, when executed, replicates by inserting copies of itself (possibly modified) into other computer programs, data files, or the boot sector of the hard drive. </a:t>
            </a:r>
          </a:p>
          <a:p>
            <a:pPr marL="0" indent="0" algn="just">
              <a:lnSpc>
                <a:spcPct val="150000"/>
              </a:lnSpc>
              <a:buNone/>
            </a:pPr>
            <a:r>
              <a:rPr lang="en-US" sz="1600" dirty="0"/>
              <a:t>When this replication succeeds, the affected areas are then said to be "infected". </a:t>
            </a:r>
          </a:p>
          <a:p>
            <a:pPr marL="0" indent="0" algn="just">
              <a:lnSpc>
                <a:spcPct val="150000"/>
              </a:lnSpc>
              <a:buNone/>
            </a:pPr>
            <a:r>
              <a:rPr lang="en-US" sz="1600" dirty="0"/>
              <a:t>Viruses often perform some type of harmful activity on infected hosts, such as stealing hard disk space or CPU time, accessing private information, corrupting data, displaying political or humorous messages on the user's screen, spamming their contacts, or logging their keystrokes. H</a:t>
            </a:r>
            <a:endParaRPr lang="en-IN" sz="2000" dirty="0"/>
          </a:p>
        </p:txBody>
      </p:sp>
      <p:sp>
        <p:nvSpPr>
          <p:cNvPr id="9" name="Title 1">
            <a:extLst>
              <a:ext uri="{FF2B5EF4-FFF2-40B4-BE49-F238E27FC236}">
                <a16:creationId xmlns:a16="http://schemas.microsoft.com/office/drawing/2014/main" id="{9201A9F0-207C-5255-38AF-F62742D5CAAD}"/>
              </a:ext>
            </a:extLst>
          </p:cNvPr>
          <p:cNvSpPr txBox="1">
            <a:spLocks/>
          </p:cNvSpPr>
          <p:nvPr/>
        </p:nvSpPr>
        <p:spPr>
          <a:xfrm>
            <a:off x="341178" y="260648"/>
            <a:ext cx="11233248" cy="75535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Computer Virus</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F28FB93-0A08-4E7D-8E63-9EFA29F1E093}" type="slidenum">
              <a:rPr lang="en-US" smtClean="0"/>
              <a:pPr/>
              <a:t>17</a:t>
            </a:fld>
            <a:endParaRPr lang="en-US"/>
          </a:p>
        </p:txBody>
      </p:sp>
      <p:sp>
        <p:nvSpPr>
          <p:cNvPr id="5" name="Content Placeholder 4">
            <a:extLst>
              <a:ext uri="{FF2B5EF4-FFF2-40B4-BE49-F238E27FC236}">
                <a16:creationId xmlns:a16="http://schemas.microsoft.com/office/drawing/2014/main" id="{EED10207-2C7E-EC23-D93F-0F46CFF61229}"/>
              </a:ext>
            </a:extLst>
          </p:cNvPr>
          <p:cNvSpPr>
            <a:spLocks noGrp="1"/>
          </p:cNvSpPr>
          <p:nvPr>
            <p:ph idx="1"/>
          </p:nvPr>
        </p:nvSpPr>
        <p:spPr>
          <a:xfrm>
            <a:off x="405780" y="764704"/>
            <a:ext cx="11521280" cy="5712296"/>
          </a:xfrm>
        </p:spPr>
        <p:txBody>
          <a:bodyPr>
            <a:noAutofit/>
          </a:bodyPr>
          <a:lstStyle/>
          <a:p>
            <a:pPr marL="0" indent="0">
              <a:lnSpc>
                <a:spcPct val="100000"/>
              </a:lnSpc>
              <a:buNone/>
            </a:pPr>
            <a:r>
              <a:rPr lang="en-US" sz="14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 Memory Resident Virus</a:t>
            </a:r>
            <a:r>
              <a:rPr lang="en-US" sz="1400" dirty="0">
                <a:latin typeface="Times New Roman" panose="02020603050405020304" pitchFamily="18" charset="0"/>
                <a:cs typeface="Times New Roman" panose="02020603050405020304" pitchFamily="18" charset="0"/>
              </a:rPr>
              <a:t>-These viruses fix themselves in the computer memory and get activated whenever the OS runs and infects all the files that are then opened. </a:t>
            </a:r>
          </a:p>
          <a:p>
            <a:pPr marL="0" indent="0">
              <a:lnSpc>
                <a:spcPct val="100000"/>
              </a:lnSpc>
              <a:buNone/>
            </a:pPr>
            <a:r>
              <a:rPr lang="en-US" sz="1400" dirty="0">
                <a:latin typeface="Times New Roman" panose="02020603050405020304" pitchFamily="18" charset="0"/>
                <a:cs typeface="Times New Roman" panose="02020603050405020304" pitchFamily="18" charset="0"/>
              </a:rPr>
              <a:t>Hideout: This type of virus hides in the RAM and stays there even after the malicious code is executed.</a:t>
            </a:r>
          </a:p>
          <a:p>
            <a:pPr marL="0" indent="0">
              <a:lnSpc>
                <a:spcPct val="100000"/>
              </a:lnSpc>
              <a:buNone/>
            </a:pPr>
            <a:r>
              <a:rPr lang="en-US" sz="1400" dirty="0">
                <a:latin typeface="Times New Roman" panose="02020603050405020304" pitchFamily="18" charset="0"/>
                <a:cs typeface="Times New Roman" panose="02020603050405020304" pitchFamily="18" charset="0"/>
              </a:rPr>
              <a:t> It gets control over the system memory and allocates memory blocks through which it runs its own code, and executes the code when any function is executed. </a:t>
            </a:r>
          </a:p>
          <a:p>
            <a:pPr marL="0" indent="0">
              <a:lnSpc>
                <a:spcPct val="100000"/>
              </a:lnSpc>
              <a:buNone/>
            </a:pPr>
            <a:r>
              <a:rPr lang="en-US" sz="1400" dirty="0">
                <a:latin typeface="Times New Roman" panose="02020603050405020304" pitchFamily="18" charset="0"/>
                <a:cs typeface="Times New Roman" panose="02020603050405020304" pitchFamily="18" charset="0"/>
              </a:rPr>
              <a:t>Target: It can corrupt files and programs that are opened, closed, copied, renamed, etc. Examples: </a:t>
            </a:r>
            <a:r>
              <a:rPr lang="en-US" sz="1400" dirty="0" err="1">
                <a:latin typeface="Times New Roman" panose="02020603050405020304" pitchFamily="18" charset="0"/>
                <a:cs typeface="Times New Roman" panose="02020603050405020304" pitchFamily="18" charset="0"/>
              </a:rPr>
              <a:t>Randex</a:t>
            </a:r>
            <a:r>
              <a:rPr lang="en-US" sz="1400" dirty="0">
                <a:latin typeface="Times New Roman" panose="02020603050405020304" pitchFamily="18" charset="0"/>
                <a:cs typeface="Times New Roman" panose="02020603050405020304" pitchFamily="18" charset="0"/>
              </a:rPr>
              <a:t>, CMJ, </a:t>
            </a:r>
            <a:r>
              <a:rPr lang="en-US" sz="1400" dirty="0" err="1">
                <a:latin typeface="Times New Roman" panose="02020603050405020304" pitchFamily="18" charset="0"/>
                <a:cs typeface="Times New Roman" panose="02020603050405020304" pitchFamily="18" charset="0"/>
              </a:rPr>
              <a:t>Meve</a:t>
            </a:r>
            <a:r>
              <a:rPr lang="en-US" sz="1400" dirty="0">
                <a:latin typeface="Times New Roman" panose="02020603050405020304" pitchFamily="18" charset="0"/>
                <a:cs typeface="Times New Roman" panose="02020603050405020304" pitchFamily="18" charset="0"/>
              </a:rPr>
              <a:t>, and </a:t>
            </a:r>
            <a:r>
              <a:rPr lang="en-US" sz="1400" dirty="0" err="1">
                <a:latin typeface="Times New Roman" panose="02020603050405020304" pitchFamily="18" charset="0"/>
                <a:cs typeface="Times New Roman" panose="02020603050405020304" pitchFamily="18" charset="0"/>
              </a:rPr>
              <a:t>MrKlunky</a:t>
            </a:r>
            <a:r>
              <a:rPr lang="en-US" sz="1400" dirty="0">
                <a:latin typeface="Times New Roman" panose="02020603050405020304" pitchFamily="18" charset="0"/>
                <a:cs typeface="Times New Roman" panose="02020603050405020304" pitchFamily="18" charset="0"/>
              </a:rPr>
              <a:t>, </a:t>
            </a:r>
          </a:p>
          <a:p>
            <a:pPr marL="0" indent="0">
              <a:lnSpc>
                <a:spcPct val="100000"/>
              </a:lnSpc>
              <a:buNone/>
            </a:pPr>
            <a:r>
              <a:rPr lang="en-US" sz="1400" dirty="0">
                <a:latin typeface="Times New Roman" panose="02020603050405020304" pitchFamily="18" charset="0"/>
                <a:cs typeface="Times New Roman" panose="02020603050405020304" pitchFamily="18" charset="0"/>
              </a:rPr>
              <a:t>Protection: Install an antivirus program. </a:t>
            </a:r>
          </a:p>
          <a:p>
            <a:pPr marL="0" indent="0">
              <a:lnSpc>
                <a:spcPct val="100000"/>
              </a:lnSpc>
              <a:buNone/>
            </a:pPr>
            <a:r>
              <a:rPr lang="en-US" sz="1400" b="1" dirty="0">
                <a:latin typeface="Times New Roman" panose="02020603050405020304" pitchFamily="18" charset="0"/>
                <a:cs typeface="Times New Roman" panose="02020603050405020304" pitchFamily="18" charset="0"/>
              </a:rPr>
              <a:t>2. Direct Action Viruses</a:t>
            </a:r>
            <a:r>
              <a:rPr lang="en-US" sz="1400" dirty="0">
                <a:latin typeface="Times New Roman" panose="02020603050405020304" pitchFamily="18" charset="0"/>
                <a:cs typeface="Times New Roman" panose="02020603050405020304" pitchFamily="18" charset="0"/>
              </a:rPr>
              <a:t>-The main purpose of this virus is to replicate and take action when it is executed. </a:t>
            </a:r>
          </a:p>
          <a:p>
            <a:pPr marL="0" indent="0">
              <a:lnSpc>
                <a:spcPct val="100000"/>
              </a:lnSpc>
              <a:buNone/>
            </a:pPr>
            <a:r>
              <a:rPr lang="en-US" sz="1400" dirty="0">
                <a:latin typeface="Times New Roman" panose="02020603050405020304" pitchFamily="18" charset="0"/>
                <a:cs typeface="Times New Roman" panose="02020603050405020304" pitchFamily="18" charset="0"/>
              </a:rPr>
              <a:t>When a specific condition is met, the virus will go into action and infect files in the directory or folder that are specified in theAUTOEXEC.BAT file path. </a:t>
            </a:r>
          </a:p>
          <a:p>
            <a:pPr marL="0" indent="0">
              <a:lnSpc>
                <a:spcPct val="100000"/>
              </a:lnSpc>
              <a:buNone/>
            </a:pPr>
            <a:r>
              <a:rPr lang="en-US" sz="1400" dirty="0">
                <a:latin typeface="Times New Roman" panose="02020603050405020304" pitchFamily="18" charset="0"/>
                <a:cs typeface="Times New Roman" panose="02020603050405020304" pitchFamily="18" charset="0"/>
              </a:rPr>
              <a:t>This batch file is always located in the root directory of the hard disk and carries out certain operations when the computer is booted. Find First/Find Next technique is used where the code selects a few files as its victims. </a:t>
            </a:r>
          </a:p>
          <a:p>
            <a:pPr marL="0" indent="0">
              <a:lnSpc>
                <a:spcPct val="100000"/>
              </a:lnSpc>
              <a:buNone/>
            </a:pPr>
            <a:r>
              <a:rPr lang="en-US" sz="1400" dirty="0">
                <a:latin typeface="Times New Roman" panose="02020603050405020304" pitchFamily="18" charset="0"/>
                <a:cs typeface="Times New Roman" panose="02020603050405020304" pitchFamily="18" charset="0"/>
              </a:rPr>
              <a:t>It also infects the external devices like pen drives or hard disks by copying itself on them.</a:t>
            </a:r>
          </a:p>
          <a:p>
            <a:pPr marL="0" indent="0">
              <a:lnSpc>
                <a:spcPct val="100000"/>
              </a:lnSpc>
              <a:buNone/>
            </a:pPr>
            <a:r>
              <a:rPr lang="en-US" sz="1400" dirty="0">
                <a:latin typeface="Times New Roman" panose="02020603050405020304" pitchFamily="18" charset="0"/>
                <a:cs typeface="Times New Roman" panose="02020603050405020304" pitchFamily="18" charset="0"/>
              </a:rPr>
              <a:t> Hideout: The viruses keep changing their location into new files whenever the code is executed, but are generally found in the hard disk's root directory. Target: It can corrupt files. Basically, it is a file- infector virus. Examples: Vienna virus. </a:t>
            </a:r>
          </a:p>
          <a:p>
            <a:pPr marL="0" indent="0">
              <a:lnSpc>
                <a:spcPct val="100000"/>
              </a:lnSpc>
              <a:buNone/>
            </a:pPr>
            <a:r>
              <a:rPr lang="en-US" sz="1400" dirty="0">
                <a:latin typeface="Times New Roman" panose="02020603050405020304" pitchFamily="18" charset="0"/>
                <a:cs typeface="Times New Roman" panose="02020603050405020304" pitchFamily="18" charset="0"/>
              </a:rPr>
              <a:t>Protection: Install an antivirus scanner. However, this type of virus has minimal effect on the computer's performance</a:t>
            </a:r>
            <a:endParaRPr lang="en-IN" sz="14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76B4C404-BBBE-2CD3-52F9-FA7442DFE8BD}"/>
              </a:ext>
            </a:extLst>
          </p:cNvPr>
          <p:cNvSpPr txBox="1">
            <a:spLocks/>
          </p:cNvSpPr>
          <p:nvPr/>
        </p:nvSpPr>
        <p:spPr>
          <a:xfrm>
            <a:off x="765820" y="332994"/>
            <a:ext cx="11177164" cy="64773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Types of Computer Virus</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18</a:t>
            </a:fld>
            <a:endParaRPr lang="en-US"/>
          </a:p>
        </p:txBody>
      </p:sp>
      <p:sp>
        <p:nvSpPr>
          <p:cNvPr id="2" name="Content Placeholder 1">
            <a:extLst>
              <a:ext uri="{FF2B5EF4-FFF2-40B4-BE49-F238E27FC236}">
                <a16:creationId xmlns:a16="http://schemas.microsoft.com/office/drawing/2014/main" id="{D8581D28-8C68-BF94-AF1C-B2B5032092B5}"/>
              </a:ext>
            </a:extLst>
          </p:cNvPr>
          <p:cNvSpPr>
            <a:spLocks noGrp="1"/>
          </p:cNvSpPr>
          <p:nvPr>
            <p:ph idx="1"/>
          </p:nvPr>
        </p:nvSpPr>
        <p:spPr>
          <a:xfrm>
            <a:off x="693812" y="764704"/>
            <a:ext cx="10276131" cy="5305896"/>
          </a:xfrm>
        </p:spPr>
        <p:txBody>
          <a:bodyPr>
            <a:normAutofit/>
          </a:bodyPr>
          <a:lstStyle/>
          <a:p>
            <a:pPr marL="0" indent="0" algn="just">
              <a:lnSpc>
                <a:spcPct val="150000"/>
              </a:lnSpc>
              <a:buNone/>
            </a:pPr>
            <a:r>
              <a:rPr lang="en-US" sz="1400" b="1" dirty="0">
                <a:latin typeface="Times New Roman" panose="02020603050405020304" pitchFamily="18" charset="0"/>
                <a:cs typeface="Times New Roman" panose="02020603050405020304" pitchFamily="18" charset="0"/>
              </a:rPr>
              <a:t>Overwrite Viruses</a:t>
            </a:r>
            <a:r>
              <a:rPr lang="en-US" sz="1400" dirty="0">
                <a:latin typeface="Times New Roman" panose="02020603050405020304" pitchFamily="18" charset="0"/>
                <a:cs typeface="Times New Roman" panose="02020603050405020304" pitchFamily="18" charset="0"/>
              </a:rPr>
              <a:t>-A virus of this kind is characterized by the fact that it deletes the information contained in the files that it infects, rendering them partially or totally useless once they have been infected.</a:t>
            </a:r>
          </a:p>
          <a:p>
            <a:pPr marL="0" indent="0" algn="just">
              <a:lnSpc>
                <a:spcPct val="150000"/>
              </a:lnSpc>
              <a:buNone/>
            </a:pPr>
            <a:r>
              <a:rPr lang="en-US" sz="1400" dirty="0">
                <a:latin typeface="Times New Roman" panose="02020603050405020304" pitchFamily="18" charset="0"/>
                <a:cs typeface="Times New Roman" panose="02020603050405020304" pitchFamily="18" charset="0"/>
              </a:rPr>
              <a:t> Hideout: The virus replaces the file content. However, it does not change the file size. Examples: Way, </a:t>
            </a:r>
            <a:r>
              <a:rPr lang="en-US" sz="1400" dirty="0" err="1">
                <a:latin typeface="Times New Roman" panose="02020603050405020304" pitchFamily="18" charset="0"/>
                <a:cs typeface="Times New Roman" panose="02020603050405020304" pitchFamily="18" charset="0"/>
              </a:rPr>
              <a:t>Trj.Reboot</a:t>
            </a:r>
            <a:r>
              <a:rPr lang="en-US" sz="1400" dirty="0">
                <a:latin typeface="Times New Roman" panose="02020603050405020304" pitchFamily="18" charset="0"/>
                <a:cs typeface="Times New Roman" panose="02020603050405020304" pitchFamily="18" charset="0"/>
              </a:rPr>
              <a:t>, Trivial.88.D. </a:t>
            </a:r>
          </a:p>
          <a:p>
            <a:pPr marL="0" indent="0" algn="just">
              <a:lnSpc>
                <a:spcPct val="150000"/>
              </a:lnSpc>
              <a:buNone/>
            </a:pPr>
            <a:r>
              <a:rPr lang="en-US" sz="1400" dirty="0">
                <a:latin typeface="Times New Roman" panose="02020603050405020304" pitchFamily="18" charset="0"/>
                <a:cs typeface="Times New Roman" panose="02020603050405020304" pitchFamily="18" charset="0"/>
              </a:rPr>
              <a:t>Protection</a:t>
            </a:r>
            <a:r>
              <a:rPr lang="en-US" sz="1400" b="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The only way to clean a file infected by an overwrite virus is to delete the file completely, thus losing the original content. However, it is very easy to detect this type of virus, as the original program becomes useless. </a:t>
            </a:r>
          </a:p>
          <a:p>
            <a:pPr marL="0" indent="0" algn="just">
              <a:lnSpc>
                <a:spcPct val="150000"/>
              </a:lnSpc>
              <a:buNone/>
            </a:pPr>
            <a:r>
              <a:rPr lang="en-US" sz="1400" b="1" dirty="0">
                <a:latin typeface="Times New Roman" panose="02020603050405020304" pitchFamily="18" charset="0"/>
                <a:cs typeface="Times New Roman" panose="02020603050405020304" pitchFamily="18" charset="0"/>
              </a:rPr>
              <a:t>Boot Sector Virus</a:t>
            </a:r>
            <a:r>
              <a:rPr lang="en-US" sz="1400" dirty="0">
                <a:latin typeface="Times New Roman" panose="02020603050405020304" pitchFamily="18" charset="0"/>
                <a:cs typeface="Times New Roman" panose="02020603050405020304" pitchFamily="18" charset="0"/>
              </a:rPr>
              <a:t>-This type of virus affects the boot sector of a hard disk. This is a crucial part of the disk, in which information of the disk itself is stored along with a program that makes it possible to boot (start) the computer from the disk. This type of virus is also called Master Boot Sector Virus or Master Boot Record Virus. </a:t>
            </a:r>
          </a:p>
          <a:p>
            <a:pPr marL="0" indent="0" algn="just">
              <a:lnSpc>
                <a:spcPct val="150000"/>
              </a:lnSpc>
              <a:buNone/>
            </a:pPr>
            <a:r>
              <a:rPr lang="en-US" sz="1400" dirty="0">
                <a:latin typeface="Times New Roman" panose="02020603050405020304" pitchFamily="18" charset="0"/>
                <a:cs typeface="Times New Roman" panose="02020603050405020304" pitchFamily="18" charset="0"/>
              </a:rPr>
              <a:t>Hideout: It hides in the memory until DOS accesses the floppy disk, and whichever boot data is accessed, the virus infects it. Examples: </a:t>
            </a:r>
            <a:r>
              <a:rPr lang="en-US" sz="1400" dirty="0" err="1">
                <a:latin typeface="Times New Roman" panose="02020603050405020304" pitchFamily="18" charset="0"/>
                <a:cs typeface="Times New Roman" panose="02020603050405020304" pitchFamily="18" charset="0"/>
              </a:rPr>
              <a:t>Polyboot.B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AntiEXE</a:t>
            </a:r>
            <a:r>
              <a:rPr lang="en-US" sz="1400" dirty="0">
                <a:latin typeface="Times New Roman" panose="02020603050405020304" pitchFamily="18" charset="0"/>
                <a:cs typeface="Times New Roman" panose="02020603050405020304" pitchFamily="18" charset="0"/>
              </a:rPr>
              <a:t>. </a:t>
            </a:r>
          </a:p>
          <a:p>
            <a:pPr marL="0" indent="0" algn="just">
              <a:lnSpc>
                <a:spcPct val="150000"/>
              </a:lnSpc>
              <a:buNone/>
            </a:pPr>
            <a:r>
              <a:rPr lang="en-US" sz="1400" dirty="0">
                <a:latin typeface="Times New Roman" panose="02020603050405020304" pitchFamily="18" charset="0"/>
                <a:cs typeface="Times New Roman" panose="02020603050405020304" pitchFamily="18" charset="0"/>
              </a:rPr>
              <a:t>Protection: The best way of avoiding boot sector viruses is to ensure that floppy disks are write-protected. Also, never start your computer with an unknown floppy disk in the disk drive.</a:t>
            </a:r>
            <a:endParaRPr lang="en-IN" sz="14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A4546B9-2524-C187-9DDD-9AF9EE2B8FB5}"/>
              </a:ext>
            </a:extLst>
          </p:cNvPr>
          <p:cNvSpPr txBox="1">
            <a:spLocks/>
          </p:cNvSpPr>
          <p:nvPr/>
        </p:nvSpPr>
        <p:spPr>
          <a:xfrm>
            <a:off x="765820" y="332994"/>
            <a:ext cx="11177164" cy="64773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Types of Computer Virus</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19</a:t>
            </a:fld>
            <a:endParaRPr lang="en-US"/>
          </a:p>
        </p:txBody>
      </p:sp>
      <p:sp>
        <p:nvSpPr>
          <p:cNvPr id="9" name="AutoShape 2" descr="5 Differences Between RAM and ROM – Difference Camp">
            <a:extLst>
              <a:ext uri="{FF2B5EF4-FFF2-40B4-BE49-F238E27FC236}">
                <a16:creationId xmlns:a16="http://schemas.microsoft.com/office/drawing/2014/main" id="{48E40C47-20FB-F61C-0AE1-43B93CAE1C5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Title 1">
            <a:extLst>
              <a:ext uri="{FF2B5EF4-FFF2-40B4-BE49-F238E27FC236}">
                <a16:creationId xmlns:a16="http://schemas.microsoft.com/office/drawing/2014/main" id="{D1722912-336C-E633-1BD7-C8A35B0275B0}"/>
              </a:ext>
            </a:extLst>
          </p:cNvPr>
          <p:cNvSpPr txBox="1">
            <a:spLocks/>
          </p:cNvSpPr>
          <p:nvPr/>
        </p:nvSpPr>
        <p:spPr>
          <a:xfrm>
            <a:off x="658231" y="391344"/>
            <a:ext cx="11177164" cy="64773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Types of Computer Virus</a:t>
            </a:r>
            <a:br>
              <a:rPr lang="en-US" sz="2000" dirty="0"/>
            </a:br>
            <a:endParaRPr lang="en-US" sz="2000" dirty="0"/>
          </a:p>
        </p:txBody>
      </p:sp>
      <p:sp>
        <p:nvSpPr>
          <p:cNvPr id="4" name="TextBox 3">
            <a:extLst>
              <a:ext uri="{FF2B5EF4-FFF2-40B4-BE49-F238E27FC236}">
                <a16:creationId xmlns:a16="http://schemas.microsoft.com/office/drawing/2014/main" id="{BC3842A7-8B96-9540-9965-487F9C6F0141}"/>
              </a:ext>
            </a:extLst>
          </p:cNvPr>
          <p:cNvSpPr txBox="1"/>
          <p:nvPr/>
        </p:nvSpPr>
        <p:spPr>
          <a:xfrm>
            <a:off x="549796" y="836712"/>
            <a:ext cx="11089232" cy="5078313"/>
          </a:xfrm>
          <a:prstGeom prst="rect">
            <a:avLst/>
          </a:prstGeom>
          <a:noFill/>
        </p:spPr>
        <p:txBody>
          <a:bodyPr wrap="square">
            <a:spAutoFit/>
          </a:bodyPr>
          <a:lstStyle/>
          <a:p>
            <a:pPr algn="just"/>
            <a:r>
              <a:rPr lang="en-US" b="1" dirty="0"/>
              <a:t>Macro virus: </a:t>
            </a:r>
            <a:r>
              <a:rPr lang="en-US" dirty="0"/>
              <a:t>It infect files that are created using certain applications or programs that contain macros, like .doc, .</a:t>
            </a:r>
            <a:r>
              <a:rPr lang="en-US" dirty="0" err="1"/>
              <a:t>xls</a:t>
            </a:r>
            <a:r>
              <a:rPr lang="en-US" dirty="0"/>
              <a:t>, .</a:t>
            </a:r>
            <a:r>
              <a:rPr lang="en-US" dirty="0" err="1"/>
              <a:t>pps</a:t>
            </a:r>
            <a:r>
              <a:rPr lang="en-US" dirty="0"/>
              <a:t>, .</a:t>
            </a:r>
            <a:r>
              <a:rPr lang="en-US" dirty="0" err="1"/>
              <a:t>mdb</a:t>
            </a:r>
            <a:r>
              <a:rPr lang="en-US" dirty="0"/>
              <a:t>, etc. These mini programs make it possible to automate series of operations so that they are performed as a single action, thereby saving the user from having to carry them out one by one. These viruses automatically infect the file that contains macros, and also infects the templates and documents that the file contains. It is referred to as a type of e-mail virus. </a:t>
            </a:r>
          </a:p>
          <a:p>
            <a:pPr algn="just"/>
            <a:r>
              <a:rPr lang="en-US" dirty="0"/>
              <a:t>Hideout: These hide in documents that are shared via email or networks. Examples: Relax, </a:t>
            </a:r>
            <a:r>
              <a:rPr lang="en-US" dirty="0" err="1"/>
              <a:t>Melissa.A</a:t>
            </a:r>
            <a:r>
              <a:rPr lang="en-US" dirty="0"/>
              <a:t>, </a:t>
            </a:r>
            <a:r>
              <a:rPr lang="en-US" dirty="0" err="1"/>
              <a:t>Bablas</a:t>
            </a:r>
            <a:r>
              <a:rPr lang="en-US" dirty="0"/>
              <a:t>, O97M/Y2K</a:t>
            </a:r>
          </a:p>
          <a:p>
            <a:pPr algn="just"/>
            <a:r>
              <a:rPr lang="en-US" dirty="0"/>
              <a:t>Protection: The best protection technique is to avoid opening e- mails from unknown senders. Also, disabling macros can help to protect your useful data. </a:t>
            </a:r>
          </a:p>
          <a:p>
            <a:pPr algn="just"/>
            <a:endParaRPr lang="en-US" dirty="0"/>
          </a:p>
          <a:p>
            <a:pPr algn="just"/>
            <a:r>
              <a:rPr lang="en-US" b="1" dirty="0"/>
              <a:t>Directory viruses (also called Cluster Virus/File System Virus)-</a:t>
            </a:r>
            <a:r>
              <a:rPr lang="en-US" dirty="0"/>
              <a:t>It infects the directory of your computer by changing the path that indicates the location of a file. When you execute a program file with an extension .EXE or .COM that has been infected by a virus, you are unknowingly running the virus program, while the original file and program is previously moved by the virus. </a:t>
            </a:r>
          </a:p>
          <a:p>
            <a:pPr algn="just"/>
            <a:r>
              <a:rPr lang="en-US" dirty="0"/>
              <a:t>Once infected, it becomes impossible to locate the original files. </a:t>
            </a:r>
          </a:p>
          <a:p>
            <a:pPr algn="just"/>
            <a:r>
              <a:rPr lang="en-US" dirty="0"/>
              <a:t>Hideout: It is usually located in only one location of the disk, but infects the entire program in the directory. Examples: Dir- 2virusProtection: All you can do is, reinstall all the files from the backup that are infected after formatting the disk</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1" y="431800"/>
            <a:ext cx="11855053" cy="692944"/>
          </a:xfrm>
        </p:spPr>
        <p:txBody>
          <a:bodyPr>
            <a:noAutofit/>
          </a:bodyPr>
          <a:lstStyle/>
          <a:p>
            <a:pPr lvl="0" algn="ctr"/>
            <a:r>
              <a:rPr lang="en-IN" sz="2400" b="1" dirty="0"/>
              <a:t>    COMPUTER SOFTWARE</a:t>
            </a:r>
            <a:br>
              <a:rPr lang="en-US" sz="2400" dirty="0"/>
            </a:br>
            <a:endParaRPr lang="en-US" sz="24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a:t>
            </a:fld>
            <a:endParaRPr lang="en-US"/>
          </a:p>
        </p:txBody>
      </p:sp>
      <p:sp>
        <p:nvSpPr>
          <p:cNvPr id="7" name="Content Placeholder 6">
            <a:extLst>
              <a:ext uri="{FF2B5EF4-FFF2-40B4-BE49-F238E27FC236}">
                <a16:creationId xmlns:a16="http://schemas.microsoft.com/office/drawing/2014/main" id="{A46D3735-DCA3-4BCC-6747-3B4F20EFDDCF}"/>
              </a:ext>
            </a:extLst>
          </p:cNvPr>
          <p:cNvSpPr>
            <a:spLocks noGrp="1"/>
          </p:cNvSpPr>
          <p:nvPr>
            <p:ph idx="1"/>
          </p:nvPr>
        </p:nvSpPr>
        <p:spPr>
          <a:xfrm>
            <a:off x="1218883" y="980728"/>
            <a:ext cx="9751060" cy="1008112"/>
          </a:xfrm>
        </p:spPr>
        <p:txBody>
          <a:bodyPr>
            <a:normAutofit/>
          </a:bodyPr>
          <a:lstStyle/>
          <a:p>
            <a:pPr marL="0" indent="0">
              <a:buNone/>
            </a:pPr>
            <a:r>
              <a:rPr lang="en-US" dirty="0"/>
              <a:t>Computer: It has mainly two vital parts: hardware &amp; software.</a:t>
            </a:r>
          </a:p>
        </p:txBody>
      </p:sp>
      <p:pic>
        <p:nvPicPr>
          <p:cNvPr id="3074" name="Picture 2" descr="Image result for difference between hardware and software">
            <a:extLst>
              <a:ext uri="{FF2B5EF4-FFF2-40B4-BE49-F238E27FC236}">
                <a16:creationId xmlns:a16="http://schemas.microsoft.com/office/drawing/2014/main" id="{8C93C1B0-A29F-E6E1-1D31-44B59B600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084" y="1661907"/>
            <a:ext cx="6158321" cy="381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20</a:t>
            </a:fld>
            <a:endParaRPr lang="en-US"/>
          </a:p>
        </p:txBody>
      </p:sp>
      <p:sp>
        <p:nvSpPr>
          <p:cNvPr id="6" name="Title 1">
            <a:extLst>
              <a:ext uri="{FF2B5EF4-FFF2-40B4-BE49-F238E27FC236}">
                <a16:creationId xmlns:a16="http://schemas.microsoft.com/office/drawing/2014/main" id="{C838F629-1B93-E081-4923-78FF5EA6540C}"/>
              </a:ext>
            </a:extLst>
          </p:cNvPr>
          <p:cNvSpPr txBox="1">
            <a:spLocks/>
          </p:cNvSpPr>
          <p:nvPr/>
        </p:nvSpPr>
        <p:spPr>
          <a:xfrm>
            <a:off x="765820" y="260648"/>
            <a:ext cx="11177164" cy="64773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Types of Computer Virus</a:t>
            </a:r>
            <a:br>
              <a:rPr lang="en-US" sz="2000" dirty="0"/>
            </a:br>
            <a:endParaRPr lang="en-US" sz="2000" dirty="0"/>
          </a:p>
        </p:txBody>
      </p:sp>
      <p:sp>
        <p:nvSpPr>
          <p:cNvPr id="9" name="TextBox 8">
            <a:extLst>
              <a:ext uri="{FF2B5EF4-FFF2-40B4-BE49-F238E27FC236}">
                <a16:creationId xmlns:a16="http://schemas.microsoft.com/office/drawing/2014/main" id="{BBDEB62C-1DAB-114A-E403-804A10583540}"/>
              </a:ext>
            </a:extLst>
          </p:cNvPr>
          <p:cNvSpPr txBox="1"/>
          <p:nvPr/>
        </p:nvSpPr>
        <p:spPr>
          <a:xfrm>
            <a:off x="765820" y="876536"/>
            <a:ext cx="10585176" cy="5355312"/>
          </a:xfrm>
          <a:prstGeom prst="rect">
            <a:avLst/>
          </a:prstGeom>
          <a:noFill/>
        </p:spPr>
        <p:txBody>
          <a:bodyPr wrap="square">
            <a:spAutoFit/>
          </a:bodyPr>
          <a:lstStyle/>
          <a:p>
            <a:r>
              <a:rPr lang="en-US" b="1" dirty="0"/>
              <a:t>Polymorphic virus: </a:t>
            </a:r>
            <a:r>
              <a:rPr lang="en-US" dirty="0"/>
              <a:t>It encrypt or encode themselves in a different way (using different algorithms and encryption keys) every time they infect a system. </a:t>
            </a:r>
          </a:p>
          <a:p>
            <a:r>
              <a:rPr lang="en-US" dirty="0"/>
              <a:t>This makes it impossible for antivirus software to find them using string or signature searches (because they are different in each encryption). </a:t>
            </a:r>
          </a:p>
          <a:p>
            <a:r>
              <a:rPr lang="en-US" dirty="0"/>
              <a:t>The virus then goes onto creates a large number of copies. Examples: </a:t>
            </a:r>
            <a:r>
              <a:rPr lang="en-US" dirty="0" err="1"/>
              <a:t>Elkern</a:t>
            </a:r>
            <a:r>
              <a:rPr lang="en-US" dirty="0"/>
              <a:t>, Marburg, Satan Bug and Tuareg, Protection: Install a high-end antivirus as the normal ones are incapable of detecting this type of virus.</a:t>
            </a:r>
          </a:p>
          <a:p>
            <a:r>
              <a:rPr lang="en-US" b="1" dirty="0"/>
              <a:t>Companion viruses: </a:t>
            </a:r>
            <a:r>
              <a:rPr lang="en-US" dirty="0"/>
              <a:t>It can be considered as a type of file infector virus, like resident or direct action types. They are known as companion viruses because once they get into the system they 'accompany' the other files that already exist. In other words, to carry out their infection routines, companion viruses can wait in memory until a program is run (resident virus), or act immediately by making copies of themselves (direct action virus).</a:t>
            </a:r>
          </a:p>
          <a:p>
            <a:r>
              <a:rPr lang="en-US" b="1" dirty="0"/>
              <a:t>FAT Virus: </a:t>
            </a:r>
            <a:r>
              <a:rPr lang="en-US" dirty="0"/>
              <a:t>The file allocation table (FAT) is the part of a disk used to store all the information about the location of files, available space, unusable space, etc. Hideout: FAT virus attacks the FAT section and may damage crucial information. It can be especially dangerous as it prevents access to certain sections of the disk where important files are stored. Damage caused can result in loss of information from individual files or even entire directories. Examples: Link Virus, Protection: Before the virus attacks all the files on the computer, locate all the files that are actually needed on the hard drive, and then delete the ones that are not needed. They may be files created by viruses. </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21</a:t>
            </a:fld>
            <a:endParaRPr lang="en-US"/>
          </a:p>
        </p:txBody>
      </p:sp>
      <p:sp>
        <p:nvSpPr>
          <p:cNvPr id="3" name="TextBox 2">
            <a:extLst>
              <a:ext uri="{FF2B5EF4-FFF2-40B4-BE49-F238E27FC236}">
                <a16:creationId xmlns:a16="http://schemas.microsoft.com/office/drawing/2014/main" id="{022801C0-BDDE-BE93-DDA3-940F3FE4592B}"/>
              </a:ext>
            </a:extLst>
          </p:cNvPr>
          <p:cNvSpPr txBox="1"/>
          <p:nvPr/>
        </p:nvSpPr>
        <p:spPr>
          <a:xfrm>
            <a:off x="405780" y="1124744"/>
            <a:ext cx="11449272" cy="5078313"/>
          </a:xfrm>
          <a:prstGeom prst="rect">
            <a:avLst/>
          </a:prstGeom>
          <a:noFill/>
        </p:spPr>
        <p:txBody>
          <a:bodyPr wrap="square">
            <a:spAutoFit/>
          </a:bodyPr>
          <a:lstStyle/>
          <a:p>
            <a:pPr algn="just"/>
            <a:r>
              <a:rPr lang="en-US" b="1" dirty="0"/>
              <a:t>Multipartite Virus</a:t>
            </a:r>
            <a:r>
              <a:rPr lang="en-US" dirty="0"/>
              <a:t>-These viruses spread in multiple ways possible. It may vary in its action depending upon the operating system installed and the presence of certain files. </a:t>
            </a:r>
          </a:p>
          <a:p>
            <a:pPr algn="just"/>
            <a:r>
              <a:rPr lang="en-US" dirty="0"/>
              <a:t>Hideout: In the initial phase, these viruses tend to hide in the memory as the resident viruses do; then they infect the hard disk. Examples: Invader, Flip and Tequila. </a:t>
            </a:r>
          </a:p>
          <a:p>
            <a:pPr algn="just"/>
            <a:r>
              <a:rPr lang="en-US" dirty="0"/>
              <a:t>Protection: You need to clean the boot sector and also the disk to get rid of the virus, and then reload all the data in it. However, ensure that the data is clean. </a:t>
            </a:r>
          </a:p>
          <a:p>
            <a:pPr algn="just"/>
            <a:endParaRPr lang="en-US" dirty="0"/>
          </a:p>
          <a:p>
            <a:pPr algn="just"/>
            <a:r>
              <a:rPr lang="en-US" b="1" dirty="0"/>
              <a:t>Web Scripting Virus</a:t>
            </a:r>
            <a:r>
              <a:rPr lang="en-US" dirty="0"/>
              <a:t>-Many web pages include complex codes in order to create an interesting and interactive content. This code is often exploited to bring about certain undesirable actions. Hideout: The main sources of web scripting viruses are the web browsers or infected web pages. Examples: </a:t>
            </a:r>
            <a:r>
              <a:rPr lang="en-US" dirty="0" err="1"/>
              <a:t>JS.Fortnight</a:t>
            </a:r>
            <a:r>
              <a:rPr lang="en-US" dirty="0"/>
              <a:t> is a virus that spreads through malicious e-mails. Protection: Install the Microsoft tool application that is a default feature in Windows 2000, Windows 7 and Vista. Scan the computer with this application. </a:t>
            </a:r>
          </a:p>
          <a:p>
            <a:pPr algn="just"/>
            <a:endParaRPr lang="en-US" dirty="0"/>
          </a:p>
          <a:p>
            <a:pPr algn="just"/>
            <a:r>
              <a:rPr lang="en-US" b="1" dirty="0"/>
              <a:t>Worms: </a:t>
            </a:r>
            <a:r>
              <a:rPr lang="en-US" dirty="0"/>
              <a:t>A worm is a program very similar to a virus; it has the ability to self-replicate and can lead to negative effects on your system. But they can be detected and eliminated by an antivirus software. Hideout: These generally spread through emails and networks. They do not infect files or damage them, but they replicate so fast that the entire network may collapse. Examples: </a:t>
            </a:r>
            <a:r>
              <a:rPr lang="en-US" dirty="0" err="1"/>
              <a:t>PSWBugbear.B</a:t>
            </a:r>
            <a:r>
              <a:rPr lang="en-US" dirty="0"/>
              <a:t>, </a:t>
            </a:r>
            <a:r>
              <a:rPr lang="en-US" dirty="0" err="1"/>
              <a:t>Lovgate.F</a:t>
            </a:r>
            <a:r>
              <a:rPr lang="en-US" dirty="0"/>
              <a:t>, </a:t>
            </a:r>
            <a:r>
              <a:rPr lang="en-US" dirty="0" err="1"/>
              <a:t>Trile.C</a:t>
            </a:r>
            <a:r>
              <a:rPr lang="en-US" dirty="0"/>
              <a:t>, </a:t>
            </a:r>
            <a:r>
              <a:rPr lang="en-US" dirty="0" err="1"/>
              <a:t>Sobig.D</a:t>
            </a:r>
            <a:r>
              <a:rPr lang="en-US" dirty="0"/>
              <a:t>, </a:t>
            </a:r>
            <a:r>
              <a:rPr lang="en-US" dirty="0" err="1"/>
              <a:t>Mapson</a:t>
            </a:r>
            <a:r>
              <a:rPr lang="en-US" dirty="0"/>
              <a:t>. Protection: Install an updated version of antivirus. </a:t>
            </a:r>
            <a:endParaRPr lang="en-IN" dirty="0"/>
          </a:p>
        </p:txBody>
      </p:sp>
      <p:sp>
        <p:nvSpPr>
          <p:cNvPr id="10" name="Title 1">
            <a:extLst>
              <a:ext uri="{FF2B5EF4-FFF2-40B4-BE49-F238E27FC236}">
                <a16:creationId xmlns:a16="http://schemas.microsoft.com/office/drawing/2014/main" id="{7FF91F89-BFB6-FFC8-C353-5E760A773290}"/>
              </a:ext>
            </a:extLst>
          </p:cNvPr>
          <p:cNvSpPr txBox="1">
            <a:spLocks/>
          </p:cNvSpPr>
          <p:nvPr/>
        </p:nvSpPr>
        <p:spPr>
          <a:xfrm>
            <a:off x="347465" y="511086"/>
            <a:ext cx="11177164" cy="64773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Types of Computer Virus</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22</a:t>
            </a:fld>
            <a:endParaRPr lang="en-US"/>
          </a:p>
        </p:txBody>
      </p:sp>
      <p:sp>
        <p:nvSpPr>
          <p:cNvPr id="3" name="TextBox 2">
            <a:extLst>
              <a:ext uri="{FF2B5EF4-FFF2-40B4-BE49-F238E27FC236}">
                <a16:creationId xmlns:a16="http://schemas.microsoft.com/office/drawing/2014/main" id="{022801C0-BDDE-BE93-DDA3-940F3FE4592B}"/>
              </a:ext>
            </a:extLst>
          </p:cNvPr>
          <p:cNvSpPr txBox="1"/>
          <p:nvPr/>
        </p:nvSpPr>
        <p:spPr>
          <a:xfrm>
            <a:off x="405780" y="1124744"/>
            <a:ext cx="11449272" cy="2862322"/>
          </a:xfrm>
          <a:prstGeom prst="rect">
            <a:avLst/>
          </a:prstGeom>
          <a:noFill/>
        </p:spPr>
        <p:txBody>
          <a:bodyPr wrap="square">
            <a:spAutoFit/>
          </a:bodyPr>
          <a:lstStyle/>
          <a:p>
            <a:pPr algn="just"/>
            <a:r>
              <a:rPr lang="en-US" b="1" dirty="0"/>
              <a:t>Trojans: </a:t>
            </a:r>
            <a:r>
              <a:rPr lang="en-US" dirty="0"/>
              <a:t> are another unsavory breed of malicious code are Trojans or Trojan horses, which unlike viruses, do not reproduce by infecting other files, nor do they self-replicate like worms. In fact, it is a program which disguises itself as a useful program or application. Beware of the fact that these viruses copy files in your computer (when their carrier program is executed) that can damage your data, and even delete it. The attacker can also program the Trojans in such a manner that the information in our computer is accessible to them. </a:t>
            </a:r>
          </a:p>
          <a:p>
            <a:pPr algn="just"/>
            <a:endParaRPr lang="en-US" dirty="0"/>
          </a:p>
          <a:p>
            <a:pPr algn="just"/>
            <a:r>
              <a:rPr lang="en-US" b="1" dirty="0"/>
              <a:t>Logic Bombs: </a:t>
            </a:r>
            <a:r>
              <a:rPr lang="en-US" dirty="0"/>
              <a:t>are not considered viruses because they do not replicate. They are not even programs in their own right, but rather camouflaged segments of other programs. They are only executed when certain predefined condition is met. Their objective is to destroy data on the computer once certain condition shave been met. Logic bombs go undetected until launched, the results can be destructive, and your entire data can be deleted.</a:t>
            </a:r>
            <a:endParaRPr lang="en-IN" dirty="0"/>
          </a:p>
        </p:txBody>
      </p:sp>
      <p:sp>
        <p:nvSpPr>
          <p:cNvPr id="10" name="Title 1">
            <a:extLst>
              <a:ext uri="{FF2B5EF4-FFF2-40B4-BE49-F238E27FC236}">
                <a16:creationId xmlns:a16="http://schemas.microsoft.com/office/drawing/2014/main" id="{7FF91F89-BFB6-FFC8-C353-5E760A773290}"/>
              </a:ext>
            </a:extLst>
          </p:cNvPr>
          <p:cNvSpPr txBox="1">
            <a:spLocks/>
          </p:cNvSpPr>
          <p:nvPr/>
        </p:nvSpPr>
        <p:spPr>
          <a:xfrm>
            <a:off x="347465" y="511086"/>
            <a:ext cx="11177164" cy="64773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Types of Computer Virus</a:t>
            </a:r>
            <a:br>
              <a:rPr lang="en-US" sz="2000" dirty="0"/>
            </a:br>
            <a:endParaRPr lang="en-US" sz="2000" dirty="0"/>
          </a:p>
        </p:txBody>
      </p:sp>
    </p:spTree>
    <p:extLst>
      <p:ext uri="{BB962C8B-B14F-4D97-AF65-F5344CB8AC3E}">
        <p14:creationId xmlns:p14="http://schemas.microsoft.com/office/powerpoint/2010/main" val="37848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23</a:t>
            </a:fld>
            <a:endParaRPr lang="en-US"/>
          </a:p>
        </p:txBody>
      </p:sp>
      <p:sp>
        <p:nvSpPr>
          <p:cNvPr id="10" name="Title 1">
            <a:extLst>
              <a:ext uri="{FF2B5EF4-FFF2-40B4-BE49-F238E27FC236}">
                <a16:creationId xmlns:a16="http://schemas.microsoft.com/office/drawing/2014/main" id="{7FF91F89-BFB6-FFC8-C353-5E760A773290}"/>
              </a:ext>
            </a:extLst>
          </p:cNvPr>
          <p:cNvSpPr txBox="1">
            <a:spLocks/>
          </p:cNvSpPr>
          <p:nvPr/>
        </p:nvSpPr>
        <p:spPr>
          <a:xfrm>
            <a:off x="405780" y="2492896"/>
            <a:ext cx="11177164" cy="3384376"/>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just">
              <a:lnSpc>
                <a:spcPct val="150000"/>
              </a:lnSpc>
            </a:pPr>
            <a:r>
              <a:rPr lang="en-US" sz="1400" dirty="0"/>
              <a:t> 1. Do not open any files attached to an email from an unknown, suspicious or untrustworthy source. </a:t>
            </a:r>
          </a:p>
          <a:p>
            <a:pPr algn="just">
              <a:lnSpc>
                <a:spcPct val="150000"/>
              </a:lnSpc>
            </a:pPr>
            <a:r>
              <a:rPr lang="en-US" sz="1400" dirty="0"/>
              <a:t>2. Do not open any files attached to an email unless you know what it is, even if it appears to come from a dear friend or someone you know. Some viruses can replicate themselves and spread through email. Better be safe than sorry and confirm that they really sent it.</a:t>
            </a:r>
          </a:p>
          <a:p>
            <a:pPr algn="just">
              <a:lnSpc>
                <a:spcPct val="150000"/>
              </a:lnSpc>
            </a:pPr>
            <a:r>
              <a:rPr lang="en-US" sz="1400" dirty="0"/>
              <a:t> 3. Delete chain emails and junk email. Do not forward or reply to any to them. These types of email are considered spam, which is unsolicited, intrusive mail that clogs up the network. </a:t>
            </a:r>
          </a:p>
          <a:p>
            <a:pPr algn="just">
              <a:lnSpc>
                <a:spcPct val="150000"/>
              </a:lnSpc>
            </a:pPr>
            <a:r>
              <a:rPr lang="en-US" sz="1400" dirty="0"/>
              <a:t>4. Exercise caution when downloading files from the Internet. Ensure that the source is a legitimate and a reputable one. Verify that an anti-virus program checks the files on the download site. If you're uncertain, don't download the file at all. </a:t>
            </a:r>
          </a:p>
          <a:p>
            <a:pPr algn="just">
              <a:lnSpc>
                <a:spcPct val="150000"/>
              </a:lnSpc>
            </a:pPr>
            <a:r>
              <a:rPr lang="en-US" sz="1400" dirty="0"/>
              <a:t>5. Update your anti-virus software regularly. Thousands of viruses are discovered each month, so you'll want to be protected. </a:t>
            </a:r>
          </a:p>
          <a:p>
            <a:pPr algn="just">
              <a:lnSpc>
                <a:spcPct val="150000"/>
              </a:lnSpc>
            </a:pPr>
            <a:r>
              <a:rPr lang="en-US" sz="1400" dirty="0"/>
              <a:t>6. Back up your files on a regular basis. If a virus destroys your files, at least you can replace them with your back-up copy. You should store your backup copy in a separate location from your work files, one that is preferably not on your computer. </a:t>
            </a:r>
          </a:p>
          <a:p>
            <a:pPr algn="just">
              <a:lnSpc>
                <a:spcPct val="150000"/>
              </a:lnSpc>
            </a:pPr>
            <a:r>
              <a:rPr lang="en-US" sz="1400" dirty="0"/>
              <a:t>7. When in doubt, always err on the side of caution and do not open, download, or execute any files or email attachments. Not executing the files is especially important. Check with your product vendors for updates which include those for your operating system web browser, and email. One example is the security site section of Microsoft located at http://www.microsoft.com/security. </a:t>
            </a:r>
          </a:p>
          <a:p>
            <a:pPr algn="just">
              <a:lnSpc>
                <a:spcPct val="150000"/>
              </a:lnSpc>
            </a:pPr>
            <a:r>
              <a:rPr lang="en-US" sz="1400" dirty="0"/>
              <a:t>8. Stay away from Bit torrent sites. Some of the more popular ones include Lime wire, Bit Torrent, Frost wire and Pirate Bay. These are heavily laden with viruses, malware and spyware. Downloading material from these websites is one of the easiest ways to become infected. It‘s in your best interest to just avoid these websites completely. </a:t>
            </a:r>
          </a:p>
        </p:txBody>
      </p:sp>
      <p:sp>
        <p:nvSpPr>
          <p:cNvPr id="4" name="TextBox 3">
            <a:extLst>
              <a:ext uri="{FF2B5EF4-FFF2-40B4-BE49-F238E27FC236}">
                <a16:creationId xmlns:a16="http://schemas.microsoft.com/office/drawing/2014/main" id="{D1B468C7-8537-6617-B337-0F521B75A74D}"/>
              </a:ext>
            </a:extLst>
          </p:cNvPr>
          <p:cNvSpPr txBox="1"/>
          <p:nvPr/>
        </p:nvSpPr>
        <p:spPr>
          <a:xfrm>
            <a:off x="1413892" y="395372"/>
            <a:ext cx="8568952" cy="369332"/>
          </a:xfrm>
          <a:prstGeom prst="rect">
            <a:avLst/>
          </a:prstGeom>
          <a:noFill/>
        </p:spPr>
        <p:txBody>
          <a:bodyPr wrap="square" rtlCol="0">
            <a:spAutoFit/>
          </a:bodyPr>
          <a:lstStyle/>
          <a:p>
            <a:pPr algn="ctr"/>
            <a:r>
              <a:rPr lang="en-US" sz="1800" b="1" dirty="0"/>
              <a:t>Detection and Prevention of Virus</a:t>
            </a:r>
            <a:endParaRPr lang="en-IN" b="1" dirty="0"/>
          </a:p>
        </p:txBody>
      </p:sp>
    </p:spTree>
    <p:extLst>
      <p:ext uri="{BB962C8B-B14F-4D97-AF65-F5344CB8AC3E}">
        <p14:creationId xmlns:p14="http://schemas.microsoft.com/office/powerpoint/2010/main" val="21728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DA8A2-6771-D7EC-2D55-9497762260C8}"/>
              </a:ext>
            </a:extLst>
          </p:cNvPr>
          <p:cNvSpPr>
            <a:spLocks noGrp="1"/>
          </p:cNvSpPr>
          <p:nvPr>
            <p:ph idx="1"/>
          </p:nvPr>
        </p:nvSpPr>
        <p:spPr>
          <a:xfrm>
            <a:off x="549796" y="733346"/>
            <a:ext cx="10636171" cy="4267200"/>
          </a:xfrm>
        </p:spPr>
        <p:txBody>
          <a:bodyPr>
            <a:normAutofit fontScale="55000" lnSpcReduction="20000"/>
          </a:bodyPr>
          <a:lstStyle/>
          <a:p>
            <a:pPr algn="just">
              <a:lnSpc>
                <a:spcPct val="150000"/>
              </a:lnSpc>
            </a:pPr>
            <a:r>
              <a:rPr lang="en-US" sz="2400" dirty="0"/>
              <a:t>9. Be careful when searching on the internet, the links that come up from your search engine may contain a virus. Never go to sites that sound suspicious.</a:t>
            </a:r>
          </a:p>
          <a:p>
            <a:pPr algn="just">
              <a:lnSpc>
                <a:spcPct val="150000"/>
              </a:lnSpc>
            </a:pPr>
            <a:r>
              <a:rPr lang="en-US" sz="2400" dirty="0"/>
              <a:t> 10.Due to the popularity of the social networking websites such as </a:t>
            </a:r>
            <a:r>
              <a:rPr lang="en-US" sz="2400" dirty="0" err="1"/>
              <a:t>MySpace</a:t>
            </a:r>
            <a:r>
              <a:rPr lang="en-US" sz="2400" dirty="0"/>
              <a:t>, Face book, and Twitter, virus makers target them more than any other website. Online gaming and gambling websites also are high risk websites. It‘s best to avoid these kinds of websites altogether. </a:t>
            </a:r>
          </a:p>
          <a:p>
            <a:pPr algn="just">
              <a:lnSpc>
                <a:spcPct val="150000"/>
              </a:lnSpc>
            </a:pPr>
            <a:r>
              <a:rPr lang="en-US" sz="2400" dirty="0"/>
              <a:t>11.If you happen to see a popup message when on the internet about being infected and to buy their software to protect yourself, do not fall for it! Most of the time these messages are easy to see as they tend to have bad grammar and spelling errors. Common names are XP Antivirus, Security Tools, </a:t>
            </a:r>
            <a:r>
              <a:rPr lang="en-US" sz="2400" dirty="0" err="1"/>
              <a:t>ThinkPoint</a:t>
            </a:r>
            <a:r>
              <a:rPr lang="en-US" sz="2400" dirty="0"/>
              <a:t>, Security Shield, Win 7 Security 2011, and similar variations. If do see one of these popup, do not click on them, immediately shut down your computer. If you click on any part of those windows you will give the virus permission to install and bypass your antivirus program. </a:t>
            </a:r>
          </a:p>
          <a:p>
            <a:pPr algn="just">
              <a:lnSpc>
                <a:spcPct val="150000"/>
              </a:lnSpc>
            </a:pPr>
            <a:r>
              <a:rPr lang="en-US" sz="2400" dirty="0"/>
              <a:t>12.If you see any suspicious pop-ups appear on your screen, do not click on them. If you do, it is very likely you will infect your computer. Instead use the following keyboard command, which will allow you to close the pop-up, without having the click on it or infecting yourself. The keyboard command is ALT + F4. If that fails, then shut down the computer</a:t>
            </a:r>
            <a:endParaRPr lang="en-US" sz="4000" dirty="0"/>
          </a:p>
          <a:p>
            <a:pPr marL="0" indent="0">
              <a:buNone/>
            </a:pPr>
            <a:endParaRPr lang="en-IN" dirty="0"/>
          </a:p>
        </p:txBody>
      </p:sp>
      <p:sp>
        <p:nvSpPr>
          <p:cNvPr id="4" name="Slide Number Placeholder 3">
            <a:extLst>
              <a:ext uri="{FF2B5EF4-FFF2-40B4-BE49-F238E27FC236}">
                <a16:creationId xmlns:a16="http://schemas.microsoft.com/office/drawing/2014/main" id="{CE85290E-82DF-C316-9C08-41E621856F00}"/>
              </a:ext>
            </a:extLst>
          </p:cNvPr>
          <p:cNvSpPr>
            <a:spLocks noGrp="1"/>
          </p:cNvSpPr>
          <p:nvPr>
            <p:ph type="sldNum" sz="quarter" idx="12"/>
          </p:nvPr>
        </p:nvSpPr>
        <p:spPr/>
        <p:txBody>
          <a:bodyPr/>
          <a:lstStyle/>
          <a:p>
            <a:fld id="{DF28FB93-0A08-4E7D-8E63-9EFA29F1E093}" type="slidenum">
              <a:rPr lang="en-IN" smtClean="0"/>
              <a:pPr/>
              <a:t>24</a:t>
            </a:fld>
            <a:endParaRPr lang="en-IN"/>
          </a:p>
        </p:txBody>
      </p:sp>
      <p:sp>
        <p:nvSpPr>
          <p:cNvPr id="5" name="TextBox 4">
            <a:extLst>
              <a:ext uri="{FF2B5EF4-FFF2-40B4-BE49-F238E27FC236}">
                <a16:creationId xmlns:a16="http://schemas.microsoft.com/office/drawing/2014/main" id="{31B8A490-6CF9-926A-9B80-6618EE616D63}"/>
              </a:ext>
            </a:extLst>
          </p:cNvPr>
          <p:cNvSpPr txBox="1"/>
          <p:nvPr/>
        </p:nvSpPr>
        <p:spPr>
          <a:xfrm>
            <a:off x="1413892" y="364014"/>
            <a:ext cx="8568952" cy="369332"/>
          </a:xfrm>
          <a:prstGeom prst="rect">
            <a:avLst/>
          </a:prstGeom>
          <a:noFill/>
        </p:spPr>
        <p:txBody>
          <a:bodyPr wrap="square" rtlCol="0">
            <a:spAutoFit/>
          </a:bodyPr>
          <a:lstStyle/>
          <a:p>
            <a:pPr algn="ctr"/>
            <a:r>
              <a:rPr lang="en-US" sz="1800" b="1" dirty="0"/>
              <a:t>Detection and Prevention of Virus</a:t>
            </a:r>
            <a:endParaRPr lang="en-IN" b="1" dirty="0"/>
          </a:p>
        </p:txBody>
      </p:sp>
    </p:spTree>
    <p:extLst>
      <p:ext uri="{BB962C8B-B14F-4D97-AF65-F5344CB8AC3E}">
        <p14:creationId xmlns:p14="http://schemas.microsoft.com/office/powerpoint/2010/main" val="22923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E657-8967-2B88-5D6C-E2643D2A7C3A}"/>
              </a:ext>
            </a:extLst>
          </p:cNvPr>
          <p:cNvSpPr>
            <a:spLocks noGrp="1"/>
          </p:cNvSpPr>
          <p:nvPr>
            <p:ph type="title"/>
          </p:nvPr>
        </p:nvSpPr>
        <p:spPr>
          <a:xfrm>
            <a:off x="1218883" y="431800"/>
            <a:ext cx="9751060" cy="764952"/>
          </a:xfrm>
        </p:spPr>
        <p:txBody>
          <a:bodyPr/>
          <a:lstStyle/>
          <a:p>
            <a:r>
              <a:rPr lang="en-US" dirty="0"/>
              <a:t>Application of computers in different Domain</a:t>
            </a:r>
            <a:endParaRPr lang="en-IN" dirty="0"/>
          </a:p>
        </p:txBody>
      </p:sp>
      <p:sp>
        <p:nvSpPr>
          <p:cNvPr id="3" name="Content Placeholder 2">
            <a:extLst>
              <a:ext uri="{FF2B5EF4-FFF2-40B4-BE49-F238E27FC236}">
                <a16:creationId xmlns:a16="http://schemas.microsoft.com/office/drawing/2014/main" id="{EC46ADC0-8118-CF86-8E1D-FDA7A63C2B8E}"/>
              </a:ext>
            </a:extLst>
          </p:cNvPr>
          <p:cNvSpPr>
            <a:spLocks noGrp="1"/>
          </p:cNvSpPr>
          <p:nvPr>
            <p:ph idx="1"/>
          </p:nvPr>
        </p:nvSpPr>
        <p:spPr>
          <a:xfrm>
            <a:off x="837828" y="1340768"/>
            <a:ext cx="10132115" cy="4729832"/>
          </a:xfrm>
        </p:spPr>
        <p:txBody>
          <a:bodyPr/>
          <a:lstStyle/>
          <a:p>
            <a:r>
              <a:rPr lang="en-US" dirty="0"/>
              <a:t>Uses of Computer at Home </a:t>
            </a:r>
          </a:p>
          <a:p>
            <a:r>
              <a:rPr lang="en-US" dirty="0"/>
              <a:t>Uses of Computers in Education </a:t>
            </a:r>
          </a:p>
          <a:p>
            <a:r>
              <a:rPr lang="en-US" dirty="0"/>
              <a:t>Uses of Computers in Business</a:t>
            </a:r>
          </a:p>
          <a:p>
            <a:r>
              <a:rPr lang="en-US" dirty="0"/>
              <a:t>Uses of computers in Medical</a:t>
            </a:r>
          </a:p>
          <a:p>
            <a:r>
              <a:rPr lang="en-US" dirty="0"/>
              <a:t>Uses of Computers in Entertainment</a:t>
            </a:r>
          </a:p>
          <a:p>
            <a:r>
              <a:rPr lang="en-US" dirty="0"/>
              <a:t>Uses of Computers in Research</a:t>
            </a:r>
            <a:endParaRPr lang="en-IN" dirty="0"/>
          </a:p>
        </p:txBody>
      </p:sp>
      <p:sp>
        <p:nvSpPr>
          <p:cNvPr id="4" name="Slide Number Placeholder 3">
            <a:extLst>
              <a:ext uri="{FF2B5EF4-FFF2-40B4-BE49-F238E27FC236}">
                <a16:creationId xmlns:a16="http://schemas.microsoft.com/office/drawing/2014/main" id="{290E21CA-A85D-BC42-2729-FDD17868E7A5}"/>
              </a:ext>
            </a:extLst>
          </p:cNvPr>
          <p:cNvSpPr>
            <a:spLocks noGrp="1"/>
          </p:cNvSpPr>
          <p:nvPr>
            <p:ph type="sldNum" sz="quarter" idx="12"/>
          </p:nvPr>
        </p:nvSpPr>
        <p:spPr/>
        <p:txBody>
          <a:bodyPr/>
          <a:lstStyle/>
          <a:p>
            <a:fld id="{DF28FB93-0A08-4E7D-8E63-9EFA29F1E093}" type="slidenum">
              <a:rPr lang="en-IN" smtClean="0"/>
              <a:pPr/>
              <a:t>25</a:t>
            </a:fld>
            <a:endParaRPr lang="en-IN"/>
          </a:p>
        </p:txBody>
      </p:sp>
    </p:spTree>
    <p:extLst>
      <p:ext uri="{BB962C8B-B14F-4D97-AF65-F5344CB8AC3E}">
        <p14:creationId xmlns:p14="http://schemas.microsoft.com/office/powerpoint/2010/main" val="131763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629916" y="2420888"/>
            <a:ext cx="9505056" cy="2160240"/>
          </a:xfrm>
        </p:spPr>
        <p:txBody>
          <a:bodyPr>
            <a:normAutofit/>
          </a:bodyPr>
          <a:lstStyle/>
          <a:p>
            <a:pPr algn="ctr"/>
            <a:r>
              <a:rPr lang="en-US" sz="8000" dirty="0">
                <a:latin typeface="Castellar" pitchFamily="18" charset="0"/>
              </a:rPr>
              <a:t>Any Queries??</a:t>
            </a:r>
          </a:p>
        </p:txBody>
      </p:sp>
      <p:sp>
        <p:nvSpPr>
          <p:cNvPr id="4" name="Slide Number Placeholder 3"/>
          <p:cNvSpPr>
            <a:spLocks noGrp="1"/>
          </p:cNvSpPr>
          <p:nvPr>
            <p:ph type="sldNum" sz="quarter" idx="12"/>
          </p:nvPr>
        </p:nvSpPr>
        <p:spPr/>
        <p:txBody>
          <a:bodyPr/>
          <a:lstStyle/>
          <a:p>
            <a:fld id="{DF28FB93-0A08-4E7D-8E63-9EFA29F1E093}"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404664"/>
            <a:ext cx="10276131" cy="792088"/>
          </a:xfrm>
        </p:spPr>
        <p:txBody>
          <a:bodyPr>
            <a:normAutofit fontScale="90000"/>
          </a:bodyPr>
          <a:lstStyle/>
          <a:p>
            <a:pPr lvl="0"/>
            <a:r>
              <a:rPr lang="en-IN" b="1" dirty="0"/>
              <a:t>Types of Software</a:t>
            </a:r>
            <a:br>
              <a:rPr lang="en-US" dirty="0"/>
            </a:br>
            <a:endParaRPr lang="en-US" dirty="0"/>
          </a:p>
        </p:txBody>
      </p:sp>
      <p:sp>
        <p:nvSpPr>
          <p:cNvPr id="1025" name="Rectangle 1"/>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Calibri" pitchFamily="34" charset="0"/>
              </a:rPr>
              <a:t>Note: In the current academic session 2023-24, in the first round of allotment, the girl’s enrolment is 46.55% (Out of 116, girl’s enrolment is 54)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3</a:t>
            </a:fld>
            <a:endParaRPr lang="en-US"/>
          </a:p>
        </p:txBody>
      </p:sp>
      <p:sp>
        <p:nvSpPr>
          <p:cNvPr id="4" name="Content Placeholder 3">
            <a:extLst>
              <a:ext uri="{FF2B5EF4-FFF2-40B4-BE49-F238E27FC236}">
                <a16:creationId xmlns:a16="http://schemas.microsoft.com/office/drawing/2014/main" id="{B604A4FB-5C2A-DAA8-5301-6C6BB9395F14}"/>
              </a:ext>
            </a:extLst>
          </p:cNvPr>
          <p:cNvSpPr>
            <a:spLocks noGrp="1"/>
          </p:cNvSpPr>
          <p:nvPr>
            <p:ph idx="1"/>
          </p:nvPr>
        </p:nvSpPr>
        <p:spPr>
          <a:xfrm>
            <a:off x="410547" y="764704"/>
            <a:ext cx="11423492" cy="5047998"/>
          </a:xfrm>
        </p:spPr>
        <p:txBody>
          <a:bodyPr>
            <a:noAutofit/>
          </a:bodyPr>
          <a:lstStyle/>
          <a:p>
            <a:pPr marL="0" indent="0">
              <a:buNone/>
            </a:pPr>
            <a:r>
              <a:rPr lang="en-US" sz="1400" b="1" dirty="0">
                <a:latin typeface="Times New Roman" panose="02020603050405020304" pitchFamily="18" charset="0"/>
                <a:cs typeface="Times New Roman" panose="02020603050405020304" pitchFamily="18" charset="0"/>
              </a:rPr>
              <a:t>Software: </a:t>
            </a:r>
          </a:p>
          <a:p>
            <a:pPr marL="0" indent="0">
              <a:buNone/>
            </a:pPr>
            <a:r>
              <a:rPr lang="en-US" sz="1400" dirty="0">
                <a:latin typeface="Times New Roman" panose="02020603050405020304" pitchFamily="18" charset="0"/>
                <a:cs typeface="Times New Roman" panose="02020603050405020304" pitchFamily="18" charset="0"/>
              </a:rPr>
              <a:t>Software is a program which helps the human user to give instruction to computer hardware. </a:t>
            </a:r>
          </a:p>
          <a:p>
            <a:pPr marL="0" indent="0">
              <a:buNone/>
            </a:pPr>
            <a:r>
              <a:rPr lang="en-US" sz="1400" dirty="0">
                <a:latin typeface="Times New Roman" panose="02020603050405020304" pitchFamily="18" charset="0"/>
                <a:cs typeface="Times New Roman" panose="02020603050405020304" pitchFamily="18" charset="0"/>
              </a:rPr>
              <a:t>Types of Software </a:t>
            </a:r>
          </a:p>
          <a:p>
            <a:pPr marL="0" indent="0">
              <a:buNone/>
            </a:pPr>
            <a:r>
              <a:rPr lang="en-US" sz="1400" dirty="0">
                <a:latin typeface="Times New Roman" panose="02020603050405020304" pitchFamily="18" charset="0"/>
                <a:cs typeface="Times New Roman" panose="02020603050405020304" pitchFamily="18" charset="0"/>
              </a:rPr>
              <a:t>• Systems software</a:t>
            </a:r>
          </a:p>
          <a:p>
            <a:pPr marL="0" indent="0">
              <a:buNone/>
            </a:pPr>
            <a:r>
              <a:rPr lang="en-US" sz="1400" dirty="0">
                <a:latin typeface="Times New Roman" panose="02020603050405020304" pitchFamily="18" charset="0"/>
                <a:cs typeface="Times New Roman" panose="02020603050405020304" pitchFamily="18" charset="0"/>
              </a:rPr>
              <a:t> • Application software</a:t>
            </a:r>
          </a:p>
          <a:p>
            <a:pPr marL="0" indent="0">
              <a:buNone/>
            </a:pP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System software</a:t>
            </a:r>
          </a:p>
          <a:p>
            <a:pPr marL="0" indent="0">
              <a:buNone/>
            </a:pPr>
            <a:r>
              <a:rPr lang="en-US" sz="1400" dirty="0">
                <a:latin typeface="Times New Roman" panose="02020603050405020304" pitchFamily="18" charset="0"/>
                <a:cs typeface="Times New Roman" panose="02020603050405020304" pitchFamily="18" charset="0"/>
              </a:rPr>
              <a:t>  System Software is a set of programs that manage the resources of a computer system.</a:t>
            </a:r>
          </a:p>
          <a:p>
            <a:pPr marL="0" indent="0">
              <a:buNone/>
            </a:pPr>
            <a:r>
              <a:rPr lang="en-US" sz="1400" dirty="0">
                <a:latin typeface="Times New Roman" panose="02020603050405020304" pitchFamily="18" charset="0"/>
                <a:cs typeface="Times New Roman" panose="02020603050405020304" pitchFamily="18" charset="0"/>
              </a:rPr>
              <a:t>  System Software is a collection of system programs that perform a variety of functions such as - o File Editing o Resource Accounting o I/O Management o Storage, Memory Management access</a:t>
            </a:r>
          </a:p>
          <a:p>
            <a:pPr marL="0" indent="0">
              <a:buNone/>
            </a:pPr>
            <a:r>
              <a:rPr lang="en-US" sz="1400" dirty="0">
                <a:latin typeface="Times New Roman" panose="02020603050405020304" pitchFamily="18" charset="0"/>
                <a:cs typeface="Times New Roman" panose="02020603050405020304" pitchFamily="18" charset="0"/>
              </a:rPr>
              <a:t>  System Software can be broadly classified into three types as: o System control programs o System support programs o System development programs </a:t>
            </a:r>
          </a:p>
          <a:p>
            <a:pPr marL="0" indent="0">
              <a:buNone/>
            </a:pPr>
            <a:r>
              <a:rPr lang="en-US" sz="1400" dirty="0">
                <a:latin typeface="Times New Roman" panose="02020603050405020304" pitchFamily="18" charset="0"/>
                <a:cs typeface="Times New Roman" panose="02020603050405020304" pitchFamily="18" charset="0"/>
              </a:rPr>
              <a:t> System control programs o controls the execution of programs o manage the storage &amp; processing resources of the computer o perform other management &amp; monitoring function o The most important of these programs is the operating system, DBMS &amp; communication monitors. </a:t>
            </a:r>
          </a:p>
          <a:p>
            <a:pPr marL="0" indent="0">
              <a:buNone/>
            </a:pPr>
            <a:r>
              <a:rPr lang="en-US" sz="1400" dirty="0">
                <a:latin typeface="Times New Roman" panose="02020603050405020304" pitchFamily="18" charset="0"/>
                <a:cs typeface="Times New Roman" panose="02020603050405020304" pitchFamily="18" charset="0"/>
              </a:rPr>
              <a:t> System support programs o Provide routine service functions to the other computer programs &amp; computer users: E.g. Utilities, libraries, performance monitors &amp; job accounting. </a:t>
            </a:r>
          </a:p>
          <a:p>
            <a:pPr marL="0" indent="0">
              <a:buNone/>
            </a:pPr>
            <a:r>
              <a:rPr lang="en-US" sz="1400" dirty="0">
                <a:latin typeface="Times New Roman" panose="02020603050405020304" pitchFamily="18" charset="0"/>
                <a:cs typeface="Times New Roman" panose="02020603050405020304" pitchFamily="18" charset="0"/>
              </a:rPr>
              <a:t> System development programs o Assists in the creation of application o Programs. e.g., language translators such as BASIC interpreter &amp; application generators.</a:t>
            </a:r>
            <a:endParaRPr lang="en-IN" sz="1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496870"/>
          </a:xfrm>
        </p:spPr>
        <p:txBody>
          <a:bodyPr>
            <a:normAutofit fontScale="90000"/>
          </a:bodyPr>
          <a:lstStyle/>
          <a:p>
            <a:r>
              <a:rPr lang="en-US" dirty="0"/>
              <a:t>Application software vs System Software</a:t>
            </a:r>
          </a:p>
        </p:txBody>
      </p:sp>
      <p:sp>
        <p:nvSpPr>
          <p:cNvPr id="11" name="Slide Number Placeholder 10"/>
          <p:cNvSpPr>
            <a:spLocks noGrp="1"/>
          </p:cNvSpPr>
          <p:nvPr>
            <p:ph type="sldNum" sz="quarter" idx="12"/>
          </p:nvPr>
        </p:nvSpPr>
        <p:spPr/>
        <p:txBody>
          <a:bodyPr/>
          <a:lstStyle/>
          <a:p>
            <a:fld id="{DF28FB93-0A08-4E7D-8E63-9EFA29F1E093}" type="slidenum">
              <a:rPr lang="en-US" smtClean="0"/>
              <a:pPr/>
              <a:t>4</a:t>
            </a:fld>
            <a:endParaRPr lang="en-US"/>
          </a:p>
        </p:txBody>
      </p:sp>
      <p:pic>
        <p:nvPicPr>
          <p:cNvPr id="4098" name="Picture 2" descr="Difference Between System Software and Application Software (with ...">
            <a:extLst>
              <a:ext uri="{FF2B5EF4-FFF2-40B4-BE49-F238E27FC236}">
                <a16:creationId xmlns:a16="http://schemas.microsoft.com/office/drawing/2014/main" id="{9BE08D14-2DA8-BEF3-B061-F069494C4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1412776"/>
            <a:ext cx="46005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D8DB7A-7A54-5801-63EB-3F8D11C343E9}"/>
              </a:ext>
            </a:extLst>
          </p:cNvPr>
          <p:cNvPicPr>
            <a:picLocks noChangeAspect="1"/>
          </p:cNvPicPr>
          <p:nvPr/>
        </p:nvPicPr>
        <p:blipFill>
          <a:blip r:embed="rId3"/>
          <a:stretch>
            <a:fillRect/>
          </a:stretch>
        </p:blipFill>
        <p:spPr>
          <a:xfrm>
            <a:off x="5086300" y="1040650"/>
            <a:ext cx="6692258" cy="50244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5</a:t>
            </a:fld>
            <a:endParaRPr lang="en-US"/>
          </a:p>
        </p:txBody>
      </p:sp>
      <p:sp>
        <p:nvSpPr>
          <p:cNvPr id="2" name="Title 1">
            <a:extLst>
              <a:ext uri="{FF2B5EF4-FFF2-40B4-BE49-F238E27FC236}">
                <a16:creationId xmlns:a16="http://schemas.microsoft.com/office/drawing/2014/main" id="{8C8B547A-A1EF-9AB4-5988-94EB30661B51}"/>
              </a:ext>
            </a:extLst>
          </p:cNvPr>
          <p:cNvSpPr>
            <a:spLocks noGrp="1"/>
          </p:cNvSpPr>
          <p:nvPr>
            <p:ph type="title"/>
          </p:nvPr>
        </p:nvSpPr>
        <p:spPr>
          <a:xfrm>
            <a:off x="1218883" y="431800"/>
            <a:ext cx="9751060" cy="496870"/>
          </a:xfrm>
        </p:spPr>
        <p:txBody>
          <a:bodyPr>
            <a:normAutofit fontScale="90000"/>
          </a:bodyPr>
          <a:lstStyle/>
          <a:p>
            <a:r>
              <a:rPr lang="en-US" dirty="0"/>
              <a:t>Operating System</a:t>
            </a:r>
          </a:p>
        </p:txBody>
      </p:sp>
      <p:sp>
        <p:nvSpPr>
          <p:cNvPr id="4" name="Content Placeholder 3">
            <a:extLst>
              <a:ext uri="{FF2B5EF4-FFF2-40B4-BE49-F238E27FC236}">
                <a16:creationId xmlns:a16="http://schemas.microsoft.com/office/drawing/2014/main" id="{27E42D79-075E-952D-A2FF-3BF2065D7ABE}"/>
              </a:ext>
            </a:extLst>
          </p:cNvPr>
          <p:cNvSpPr>
            <a:spLocks noGrp="1"/>
          </p:cNvSpPr>
          <p:nvPr>
            <p:ph sz="half" idx="1"/>
          </p:nvPr>
        </p:nvSpPr>
        <p:spPr>
          <a:xfrm>
            <a:off x="549796" y="1124744"/>
            <a:ext cx="10729191" cy="4267200"/>
          </a:xfrm>
        </p:spPr>
        <p:txBody>
          <a:bodyPr>
            <a:normAutofit/>
          </a:bodyPr>
          <a:lstStyle/>
          <a:p>
            <a:pPr marL="0" indent="0" algn="just">
              <a:buNone/>
            </a:pPr>
            <a:r>
              <a:rPr lang="en-US" dirty="0"/>
              <a:t>An operating system (OS) is software that manages computer hardware resources and provides common services for computer programs. </a:t>
            </a:r>
          </a:p>
          <a:p>
            <a:pPr marL="0" indent="0" algn="just">
              <a:buNone/>
            </a:pPr>
            <a:r>
              <a:rPr lang="en-US" dirty="0"/>
              <a:t>The operating system is an essential component of the system software in a computer system.</a:t>
            </a:r>
          </a:p>
          <a:p>
            <a:pPr marL="0" indent="0" algn="just">
              <a:buNone/>
            </a:pPr>
            <a:r>
              <a:rPr lang="en-US" dirty="0"/>
              <a:t>  Application programs usually require an operating system to function. Time-sharing operating systems schedule tasks for efficient use of the system and may also include accounting software for cost allocation of processor time, mass storage, printing, and other resources. </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548680"/>
            <a:ext cx="11449272" cy="504056"/>
          </a:xfrm>
        </p:spPr>
        <p:txBody>
          <a:bodyPr>
            <a:noAutofit/>
          </a:bodyPr>
          <a:lstStyle/>
          <a:p>
            <a:pPr lvl="0" algn="ctr"/>
            <a:r>
              <a:rPr lang="en-US" sz="2400" dirty="0">
                <a:latin typeface="Times New Roman" pitchFamily="18" charset="0"/>
                <a:cs typeface="Times New Roman" pitchFamily="18" charset="0"/>
              </a:rPr>
              <a:t>OBJECTIVES OF OPERATING SYSTEM</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6</a:t>
            </a:fld>
            <a:endParaRPr lang="en-US"/>
          </a:p>
        </p:txBody>
      </p:sp>
      <p:sp>
        <p:nvSpPr>
          <p:cNvPr id="8" name="Content Placeholder 7">
            <a:extLst>
              <a:ext uri="{FF2B5EF4-FFF2-40B4-BE49-F238E27FC236}">
                <a16:creationId xmlns:a16="http://schemas.microsoft.com/office/drawing/2014/main" id="{4B8781EB-8443-52D3-87CC-0946F5CD089C}"/>
              </a:ext>
            </a:extLst>
          </p:cNvPr>
          <p:cNvSpPr>
            <a:spLocks noGrp="1"/>
          </p:cNvSpPr>
          <p:nvPr>
            <p:ph idx="1"/>
          </p:nvPr>
        </p:nvSpPr>
        <p:spPr>
          <a:xfrm>
            <a:off x="621804" y="807198"/>
            <a:ext cx="10708179" cy="4710034"/>
          </a:xfrm>
        </p:spPr>
        <p:txBody>
          <a:bodyPr>
            <a:noAutofit/>
          </a:bodyPr>
          <a:lstStyle/>
          <a:p>
            <a:pPr marL="0" indent="0">
              <a:buNone/>
            </a:pPr>
            <a:r>
              <a:rPr lang="en-US" sz="1400" dirty="0"/>
              <a:t>OS typically provides services in the following areas: </a:t>
            </a:r>
          </a:p>
          <a:p>
            <a:pPr marL="457200" indent="-457200">
              <a:buAutoNum type="arabicPeriod"/>
            </a:pPr>
            <a:r>
              <a:rPr lang="en-US" sz="1400" dirty="0"/>
              <a:t>Program development - The OS provides a variety of facilities and services, such as editors and debuggers, to assist the programmer in creating programs.</a:t>
            </a:r>
          </a:p>
          <a:p>
            <a:pPr marL="457200" indent="-457200">
              <a:buAutoNum type="arabicPeriod"/>
            </a:pPr>
            <a:r>
              <a:rPr lang="en-US" sz="1400" dirty="0"/>
              <a:t> Program execution - A number of steps need to be performed to execute a program. Instructions and data must be loaded into main memory, I/O devices and files must be initialized, and other resources must be prepared. The OS handles these scheduling duties for the user. </a:t>
            </a:r>
          </a:p>
          <a:p>
            <a:pPr marL="457200" indent="-457200">
              <a:buAutoNum type="arabicPeriod"/>
            </a:pPr>
            <a:r>
              <a:rPr lang="en-US" sz="1400" dirty="0"/>
              <a:t>Access to I/O devices - Each I/O device requires its own peculiar set of instructions or control signals for operation. The OS provides a uniform interface that hides these details so that programmers can access such devices using simple reads and writes. </a:t>
            </a:r>
          </a:p>
          <a:p>
            <a:pPr marL="457200" indent="-457200">
              <a:buAutoNum type="arabicPeriod"/>
            </a:pPr>
            <a:r>
              <a:rPr lang="en-US" sz="1400" dirty="0"/>
              <a:t>Controlled access to files - For file access, the OS must reflect a detailed understanding of not only the nature of the I/O device (disk drive, tape drive) but also the structure of the data contained in the files on the storage medium. In the case of a system with multiple users, the OS may provide protection mechanisms to control access to the files.</a:t>
            </a:r>
          </a:p>
          <a:p>
            <a:pPr marL="457200" indent="-457200">
              <a:buAutoNum type="arabicPeriod"/>
            </a:pPr>
            <a:r>
              <a:rPr lang="en-US" sz="1400" dirty="0"/>
              <a:t> System access - For shared or public systems, the OS controls access to the system as a whole and to specific system resources. The access function must provide protection of resources and data from unauthorized users and must resolve conflicts for resource contention.</a:t>
            </a:r>
          </a:p>
          <a:p>
            <a:pPr marL="457200" indent="-457200">
              <a:buAutoNum type="arabicPeriod"/>
            </a:pPr>
            <a:r>
              <a:rPr lang="en-US" sz="1400" dirty="0"/>
              <a:t> Error detection and response - A variety of errors can occur while a computer system is running. These include internal and external hardware errors, such as a memory error, or a device failure or malfunction; and various software errors, such as division by zero, attempt to access forbidden memory location etc. In each case, the OS must provide a response that clears the error condition with the least impact on running applications. The response may range from ending the program that caused the error, to retrying the operation, to simply reporting the error to the application. </a:t>
            </a:r>
          </a:p>
          <a:p>
            <a:pPr marL="457200" indent="-457200">
              <a:buAutoNum type="arabicPeriod"/>
            </a:pPr>
            <a:r>
              <a:rPr lang="en-US" sz="1400" dirty="0"/>
              <a:t>Accounting - A good OS will collect usage statistics for various resources and monitor performance parameters such as response time.</a:t>
            </a:r>
            <a:endParaRPr lang="en-IN"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764704"/>
            <a:ext cx="11449272" cy="5760640"/>
          </a:xfrm>
        </p:spPr>
        <p:txBody>
          <a:bodyPr>
            <a:normAutofit/>
          </a:bodyPr>
          <a:lstStyle/>
          <a:p>
            <a:pPr>
              <a:buNone/>
            </a:pPr>
            <a:r>
              <a:rPr lang="en-US" dirty="0"/>
              <a:t>The major functions of Operating System are it acts as – </a:t>
            </a:r>
          </a:p>
          <a:p>
            <a:pPr>
              <a:buNone/>
            </a:pPr>
            <a:r>
              <a:rPr lang="en-US" dirty="0"/>
              <a:t> The Resource Manager for Computer. </a:t>
            </a:r>
          </a:p>
          <a:p>
            <a:pPr>
              <a:buNone/>
            </a:pPr>
            <a:r>
              <a:rPr lang="en-US" dirty="0"/>
              <a:t> The Memory Manager for computer. </a:t>
            </a:r>
          </a:p>
          <a:p>
            <a:pPr>
              <a:buNone/>
            </a:pPr>
            <a:r>
              <a:rPr lang="en-US" dirty="0"/>
              <a:t> The Device Manager for computer. </a:t>
            </a:r>
          </a:p>
          <a:p>
            <a:pPr>
              <a:buNone/>
            </a:pPr>
            <a:r>
              <a:rPr lang="en-US" dirty="0"/>
              <a:t> The User manager.</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8</a:t>
            </a:fld>
            <a:endParaRPr lang="en-US"/>
          </a:p>
        </p:txBody>
      </p:sp>
      <p:sp>
        <p:nvSpPr>
          <p:cNvPr id="2" name="Title 1">
            <a:extLst>
              <a:ext uri="{FF2B5EF4-FFF2-40B4-BE49-F238E27FC236}">
                <a16:creationId xmlns:a16="http://schemas.microsoft.com/office/drawing/2014/main" id="{0315D369-B4B7-DC9E-835E-590883EAE823}"/>
              </a:ext>
            </a:extLst>
          </p:cNvPr>
          <p:cNvSpPr>
            <a:spLocks noGrp="1"/>
          </p:cNvSpPr>
          <p:nvPr>
            <p:ph type="title"/>
          </p:nvPr>
        </p:nvSpPr>
        <p:spPr>
          <a:xfrm>
            <a:off x="369776" y="663104"/>
            <a:ext cx="11449272" cy="432048"/>
          </a:xfrm>
        </p:spPr>
        <p:txBody>
          <a:bodyPr>
            <a:noAutofit/>
          </a:bodyPr>
          <a:lstStyle/>
          <a:p>
            <a:pPr lvl="0" algn="ctr"/>
            <a:r>
              <a:rPr lang="en-IN" sz="2400" b="1" dirty="0">
                <a:latin typeface="Times New Roman" pitchFamily="18" charset="0"/>
                <a:cs typeface="Times New Roman" pitchFamily="18" charset="0"/>
              </a:rPr>
              <a:t>TYPES OF OPERATING SYSTEM</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6" name="Content Placeholder 5">
            <a:extLst>
              <a:ext uri="{FF2B5EF4-FFF2-40B4-BE49-F238E27FC236}">
                <a16:creationId xmlns:a16="http://schemas.microsoft.com/office/drawing/2014/main" id="{5168EFB8-FE64-17E5-6B45-B22A32DDA202}"/>
              </a:ext>
            </a:extLst>
          </p:cNvPr>
          <p:cNvSpPr>
            <a:spLocks noGrp="1"/>
          </p:cNvSpPr>
          <p:nvPr>
            <p:ph idx="1"/>
          </p:nvPr>
        </p:nvSpPr>
        <p:spPr>
          <a:xfrm>
            <a:off x="369776" y="836712"/>
            <a:ext cx="11197244" cy="5904656"/>
          </a:xfrm>
        </p:spPr>
        <p:txBody>
          <a:bodyPr>
            <a:normAutofit fontScale="55000" lnSpcReduction="20000"/>
          </a:bodyPr>
          <a:lstStyle/>
          <a:p>
            <a:pPr marL="0" indent="0">
              <a:lnSpc>
                <a:spcPct val="170000"/>
              </a:lnSpc>
              <a:buNone/>
            </a:pPr>
            <a:r>
              <a:rPr lang="en-US" b="1" dirty="0"/>
              <a:t>Real-time operating system:</a:t>
            </a:r>
          </a:p>
          <a:p>
            <a:pPr marL="0" indent="0">
              <a:lnSpc>
                <a:spcPct val="170000"/>
              </a:lnSpc>
              <a:buNone/>
            </a:pPr>
            <a:r>
              <a:rPr lang="en-US" dirty="0"/>
              <a:t> A real-time operating system is a multitasking operating system that aims at executing real-time applications. Real-time operating systems often use specialized scheduling algorithms so that they can achieve a deterministic nature of behavior. The main objective of real-time operating systems is their quick and predictable response to events. They have an event-driven or time sharing design and often aspects of both. An event-driven system switches between tasks based on their priorities or external events while time-sharing operating systems switch tasks based on clock interrupts. </a:t>
            </a:r>
          </a:p>
          <a:p>
            <a:pPr marL="0" indent="0">
              <a:lnSpc>
                <a:spcPct val="170000"/>
              </a:lnSpc>
              <a:buNone/>
            </a:pPr>
            <a:r>
              <a:rPr lang="en-US" b="1" dirty="0"/>
              <a:t>Multi-user operating system:</a:t>
            </a:r>
          </a:p>
          <a:p>
            <a:pPr marL="0" indent="0">
              <a:lnSpc>
                <a:spcPct val="170000"/>
              </a:lnSpc>
              <a:buNone/>
            </a:pPr>
            <a:r>
              <a:rPr lang="en-US" dirty="0"/>
              <a:t>A multi-user operating system allows multiple users to access a computer system at the same time. Time-sharing systems and Internet servers can be classified as multi-user systems as they enable multiple-user access to a computer through the sharing of time. Single-user operating systems have only one user but may allow multiple programs to run at the same time. Multi-tasking vs. single-tasking Operating System A multi-tasking operating system allows more than one program to be running at the same time, from the point of view of human time scales. A single-tasking system has only one running program. </a:t>
            </a:r>
          </a:p>
          <a:p>
            <a:pPr marL="0" indent="0">
              <a:lnSpc>
                <a:spcPct val="170000"/>
              </a:lnSpc>
              <a:buNone/>
            </a:pPr>
            <a:r>
              <a:rPr lang="en-US" b="1" dirty="0"/>
              <a:t>Distributed Operating system: </a:t>
            </a:r>
            <a:r>
              <a:rPr lang="en-US" dirty="0"/>
              <a:t>A distributed operating system manages a group of independent computers and makes them appear to be a single computer. The development of networked computers that could be linked and communicate with each other gave rise to distributed computing. Distributed computations are carried out on more than system.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9</a:t>
            </a:fld>
            <a:endParaRPr lang="en-US"/>
          </a:p>
        </p:txBody>
      </p:sp>
      <p:sp>
        <p:nvSpPr>
          <p:cNvPr id="8" name="Content Placeholder 7">
            <a:extLst>
              <a:ext uri="{FF2B5EF4-FFF2-40B4-BE49-F238E27FC236}">
                <a16:creationId xmlns:a16="http://schemas.microsoft.com/office/drawing/2014/main" id="{82D181CE-FB4D-477C-A1AA-5560186C6F01}"/>
              </a:ext>
            </a:extLst>
          </p:cNvPr>
          <p:cNvSpPr>
            <a:spLocks noGrp="1"/>
          </p:cNvSpPr>
          <p:nvPr>
            <p:ph idx="1"/>
          </p:nvPr>
        </p:nvSpPr>
        <p:spPr>
          <a:xfrm>
            <a:off x="622618" y="908720"/>
            <a:ext cx="10943589" cy="5688632"/>
          </a:xfrm>
        </p:spPr>
        <p:txBody>
          <a:bodyPr>
            <a:normAutofit/>
          </a:bodyPr>
          <a:lstStyle/>
          <a:p>
            <a:pPr marL="0" indent="0" algn="just">
              <a:lnSpc>
                <a:spcPct val="170000"/>
              </a:lnSpc>
              <a:buNone/>
            </a:pPr>
            <a:r>
              <a:rPr lang="en-US" sz="1400" dirty="0"/>
              <a:t>Batch Processing: Batch processing is the execution of a series of programs ("jobs") on a computer without manual intervention. Jobs are set up so they can be run to completion without human interaction. All input parameters are predefined through scripts, command-line arguments, control files, or job control language. This is in contrast to "online" or interactive programs which prompt the user for such input. A program takes a set of data files as input, processes the data, and produces a set of output data files. This operating environment is termed as "batch processing" because the input data are collected into batches or sets of records and each batch is processed as a unit.</a:t>
            </a:r>
          </a:p>
          <a:p>
            <a:pPr marL="0" indent="0" algn="just">
              <a:lnSpc>
                <a:spcPct val="170000"/>
              </a:lnSpc>
              <a:buNone/>
            </a:pPr>
            <a:r>
              <a:rPr lang="en-US" sz="1400" dirty="0"/>
              <a:t> Multiprogramming: Multiprogramming is a rudimentary form of parallel processing in which several programs are run at the same time on a uniprocessor. Since there is only one processor, there can be no true simultaneous execution of different programs. Instead, the operating system executes part of one program, then part of another, and so on. To the user it appears that all programs are executing at the same time.</a:t>
            </a:r>
          </a:p>
          <a:p>
            <a:pPr marL="0" indent="0" algn="just">
              <a:lnSpc>
                <a:spcPct val="170000"/>
              </a:lnSpc>
              <a:buNone/>
            </a:pPr>
            <a:r>
              <a:rPr lang="en-US" sz="1400" dirty="0"/>
              <a:t> Time Sharing OS: In computing, time-sharing is the sharing of a computing resource among many users by means of multiprogramming and multi-tasking. Its introduction in the1960s, and emergence as the prominent model of computing in the 1970s, represented a major technological shift in the history of computing. By allowing a large number of users to interact concurrently with a single computer, time-sharing dramatically lowered the cost of providing computing capability, made it possible for individuals and organizations to use a computer without owning one, and promoted the interactive use of computers and the development of new interactive applications.</a:t>
            </a:r>
            <a:endParaRPr lang="en-IN" sz="1400" dirty="0"/>
          </a:p>
          <a:p>
            <a:pPr marL="0" indent="0" algn="just">
              <a:lnSpc>
                <a:spcPct val="170000"/>
              </a:lnSpc>
              <a:buNone/>
            </a:pPr>
            <a:endParaRPr lang="en-IN" sz="1400" dirty="0"/>
          </a:p>
        </p:txBody>
      </p:sp>
      <p:sp>
        <p:nvSpPr>
          <p:cNvPr id="9" name="Title 1">
            <a:extLst>
              <a:ext uri="{FF2B5EF4-FFF2-40B4-BE49-F238E27FC236}">
                <a16:creationId xmlns:a16="http://schemas.microsoft.com/office/drawing/2014/main" id="{AF8A7928-843E-DA79-4B77-C6A0678495BD}"/>
              </a:ext>
            </a:extLst>
          </p:cNvPr>
          <p:cNvSpPr>
            <a:spLocks noGrp="1"/>
          </p:cNvSpPr>
          <p:nvPr>
            <p:ph type="title"/>
          </p:nvPr>
        </p:nvSpPr>
        <p:spPr>
          <a:xfrm>
            <a:off x="622618" y="620688"/>
            <a:ext cx="10347325" cy="620713"/>
          </a:xfrm>
        </p:spPr>
        <p:txBody>
          <a:bodyPr>
            <a:noAutofit/>
          </a:bodyPr>
          <a:lstStyle/>
          <a:p>
            <a:pPr lvl="0" algn="ctr"/>
            <a:r>
              <a:rPr lang="en-IN" sz="2400" b="1" dirty="0">
                <a:latin typeface="Times New Roman" pitchFamily="18" charset="0"/>
                <a:cs typeface="Times New Roman" pitchFamily="18" charset="0"/>
              </a:rPr>
              <a:t>TYPES OF OPERATING SYSTEM</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1059_win32">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tf02801059_win32</Template>
  <TotalTime>883</TotalTime>
  <Words>4516</Words>
  <Application>Microsoft Office PowerPoint</Application>
  <PresentationFormat>Custom</PresentationFormat>
  <Paragraphs>181</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Bodoni MT</vt:lpstr>
      <vt:lpstr>Calibri</vt:lpstr>
      <vt:lpstr>Castellar</vt:lpstr>
      <vt:lpstr>Constantia</vt:lpstr>
      <vt:lpstr>Times New Roman</vt:lpstr>
      <vt:lpstr>tf02801059_win32</vt:lpstr>
      <vt:lpstr> DEPARTMENT OF MATHEMATICS &amp; SCIENCE GOVERNMENT POLYTECHNIC BARGARH</vt:lpstr>
      <vt:lpstr>    COMPUTER SOFTWARE </vt:lpstr>
      <vt:lpstr>Types of Software </vt:lpstr>
      <vt:lpstr>Application software vs System Software</vt:lpstr>
      <vt:lpstr>Operating System</vt:lpstr>
      <vt:lpstr>OBJECTIVES OF OPERATING SYSTEM </vt:lpstr>
      <vt:lpstr>PowerPoint Presentation</vt:lpstr>
      <vt:lpstr>TYPES OF OPERATING SYSTEM </vt:lpstr>
      <vt:lpstr>TYPES OF OPERATING SYSTEM </vt:lpstr>
      <vt:lpstr> </vt:lpstr>
      <vt:lpstr>FEATURES OF DOS, WINDOWS, UNIX </vt:lpstr>
      <vt:lpstr>Programming Language </vt:lpstr>
      <vt:lpstr>Types of Programming Language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of computers in different Domain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POLYTECHNIC, BARGARH</dc:title>
  <dc:creator>gpbgh</dc:creator>
  <cp:lastModifiedBy>jayasmita mahapatra</cp:lastModifiedBy>
  <cp:revision>133</cp:revision>
  <dcterms:created xsi:type="dcterms:W3CDTF">2022-11-23T09:05:36Z</dcterms:created>
  <dcterms:modified xsi:type="dcterms:W3CDTF">2023-09-30T14:04:52Z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